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1" r:id="rId4"/>
    <p:sldId id="259" r:id="rId5"/>
    <p:sldId id="307" r:id="rId6"/>
    <p:sldId id="260" r:id="rId7"/>
    <p:sldId id="262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274" r:id="rId20"/>
    <p:sldId id="283" r:id="rId21"/>
    <p:sldId id="286" r:id="rId22"/>
    <p:sldId id="285" r:id="rId23"/>
    <p:sldId id="287" r:id="rId24"/>
    <p:sldId id="288" r:id="rId25"/>
    <p:sldId id="291" r:id="rId26"/>
    <p:sldId id="275" r:id="rId27"/>
    <p:sldId id="276" r:id="rId28"/>
    <p:sldId id="277" r:id="rId29"/>
    <p:sldId id="278" r:id="rId30"/>
    <p:sldId id="279" r:id="rId31"/>
    <p:sldId id="280" r:id="rId32"/>
    <p:sldId id="290" r:id="rId33"/>
    <p:sldId id="281" r:id="rId34"/>
    <p:sldId id="293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Chosun Centennial" panose="02040503000000000000" pitchFamily="18" charset="-127"/>
      <p:regular r:id="rId43"/>
    </p:embeddedFont>
    <p:embeddedFont>
      <p:font typeface="ChosunilboNM" panose="02030304000000000000" pitchFamily="18" charset="-128"/>
      <p:regular r:id="rId44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5" autoAdjust="0"/>
    <p:restoredTop sz="96197"/>
  </p:normalViewPr>
  <p:slideViewPr>
    <p:cSldViewPr snapToGrid="0">
      <p:cViewPr varScale="1">
        <p:scale>
          <a:sx n="123" d="100"/>
          <a:sy n="123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57FF5-E638-D741-92F2-7E57815E1134}" type="datetimeFigureOut">
              <a:rPr kumimoji="1" lang="x-none" altLang="en-US" smtClean="0"/>
              <a:t>2023. 6. 23.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3DD70-CFA7-294B-95ED-5E0FBCFC87A3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082246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3DD70-CFA7-294B-95ED-5E0FBCFC87A3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1815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3DD70-CFA7-294B-95ED-5E0FBCFC87A3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4886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9D1BC-64E6-A741-3C17-0E178B413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EF3AF3-0DC9-29C8-996F-6B3FF41B42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0D27A6-BBA3-C205-7E78-AC0916CC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2289-71CA-1C41-857A-3E07A3558670}" type="datetimeFigureOut">
              <a:rPr kumimoji="1" lang="x-none" altLang="en-US" smtClean="0"/>
              <a:t>2023. 6. 23.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C2DF0-681E-31C2-FF3F-203F3968B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CBA118-E930-D0D2-5FA7-1461A0AE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DB6-C7C0-8444-9A7D-47B35DAB4016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77688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00A0F-B733-7A42-6D5A-E7C7F8598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ACD95A-B836-3916-7DDD-0BA318030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D4F18-7DC7-6A5B-08C7-839681030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2289-71CA-1C41-857A-3E07A3558670}" type="datetimeFigureOut">
              <a:rPr kumimoji="1" lang="x-none" altLang="en-US" smtClean="0"/>
              <a:t>2023. 6. 23.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BEBDF0-907C-A85A-4DAD-311E1ACF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6F7D49-9C26-5566-0143-F491590C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DB6-C7C0-8444-9A7D-47B35DAB4016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90084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AF3DB40-0673-D696-7254-A4A5C274A8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F81D5A-8E15-5A29-BF79-2025D1B49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227A48-D238-C652-626B-8A9CEEAE1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2289-71CA-1C41-857A-3E07A3558670}" type="datetimeFigureOut">
              <a:rPr kumimoji="1" lang="x-none" altLang="en-US" smtClean="0"/>
              <a:t>2023. 6. 23.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77D642-EFB1-8525-B3B9-F2E2A094C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49EE2D-65C6-82D4-35F1-04D6F8CB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DB6-C7C0-8444-9A7D-47B35DAB4016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280041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F79D0-6D43-2F0A-69FA-8D90469F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BDFBA-5C06-0022-8689-EF22DA45F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41A6DB-2DB2-BB5F-F355-1AF45C670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2289-71CA-1C41-857A-3E07A3558670}" type="datetimeFigureOut">
              <a:rPr kumimoji="1" lang="x-none" altLang="en-US" smtClean="0"/>
              <a:t>2023. 6. 23.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50291F-5F93-958D-DCB9-4089FEF2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201C2E-F859-0B4D-3CEB-D620688DD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DB6-C7C0-8444-9A7D-47B35DAB4016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64610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2B55A-A757-B184-4AF3-674E937A6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201E93-61BB-D2D9-2ED1-DFA1751C5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67FF78-B6B2-63DB-A887-BD00CBC6F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2289-71CA-1C41-857A-3E07A3558670}" type="datetimeFigureOut">
              <a:rPr kumimoji="1" lang="x-none" altLang="en-US" smtClean="0"/>
              <a:t>2023. 6. 23.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CB54E1-F7FF-064A-2EAB-53F8FFA1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BB45B-E690-989C-6F2D-5E68EFF6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DB6-C7C0-8444-9A7D-47B35DAB4016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13376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C5395-271E-7A91-61B0-FAF2826E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1BE697-DABF-1F7D-75BC-BAA60D7A8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D6D21A-577C-FDC8-73B1-90F2E7A19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C0C6A4-4A0C-D4C3-8F8B-8AFC8531E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2289-71CA-1C41-857A-3E07A3558670}" type="datetimeFigureOut">
              <a:rPr kumimoji="1" lang="x-none" altLang="en-US" smtClean="0"/>
              <a:t>2023. 6. 23.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E1793E-1BC5-D75E-911D-C78918A4E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F056AE-BECB-42A1-6A59-520B971A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DB6-C7C0-8444-9A7D-47B35DAB4016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444626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37FA21-14E6-394D-970B-A41C42029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2343C6-DBB4-EEB0-A607-50A72790A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768BD5-D87C-9831-635F-5282E705C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07D91D-02D6-E3FD-8937-FF8279BF40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5C287A-3A26-7F19-F0F8-7C1DE3045E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25AFBE-5B8E-3331-E27F-A0013D144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2289-71CA-1C41-857A-3E07A3558670}" type="datetimeFigureOut">
              <a:rPr kumimoji="1" lang="x-none" altLang="en-US" smtClean="0"/>
              <a:t>2023. 6. 23.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8EF9F7-8DDC-9087-4F4D-CBC32EC26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065C50-3BA2-AEB2-85BA-886C5967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DB6-C7C0-8444-9A7D-47B35DAB4016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750631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2B1B8-9F2E-C8E0-2826-93A646BC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2EACBA-B4DC-D0BF-A446-C19D5E7D7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2289-71CA-1C41-857A-3E07A3558670}" type="datetimeFigureOut">
              <a:rPr kumimoji="1" lang="x-none" altLang="en-US" smtClean="0"/>
              <a:t>2023. 6. 23.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2B5D2B-B68F-1DF1-A216-AC04BA8F7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778502-CB08-58D0-B920-A54BC17CB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DB6-C7C0-8444-9A7D-47B35DAB4016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027567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08A803-0297-B353-7F44-5BCD86ACF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2289-71CA-1C41-857A-3E07A3558670}" type="datetimeFigureOut">
              <a:rPr kumimoji="1" lang="x-none" altLang="en-US" smtClean="0"/>
              <a:t>2023. 6. 23.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6E5C2D-F4FA-333B-FFF8-9227ABE93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81E0BC-4316-6302-1C4D-B1DB60B5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DB6-C7C0-8444-9A7D-47B35DAB4016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29350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F0347-6CF4-01AA-06A6-9D327FD63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5FC83B-2D54-A64E-4B42-8971972CC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B1A901-5324-4763-4A44-ACF5EE799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11F07F-7A88-ABD3-B49A-C5988AAD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2289-71CA-1C41-857A-3E07A3558670}" type="datetimeFigureOut">
              <a:rPr kumimoji="1" lang="x-none" altLang="en-US" smtClean="0"/>
              <a:t>2023. 6. 23.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A9541E-91A8-A35C-72E6-4406A94DE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3BAC0D-D5F9-131A-F400-AB03DE34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DB6-C7C0-8444-9A7D-47B35DAB4016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138760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F2539-84B1-9666-9D2E-D5A2FD06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55BF37-8A4B-DA98-CF62-CB4BAB6F4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A3D9CD-80A0-F246-F97F-FF897F93C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04E9AC-3A9B-2D8B-5939-047C1E33E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2289-71CA-1C41-857A-3E07A3558670}" type="datetimeFigureOut">
              <a:rPr kumimoji="1" lang="x-none" altLang="en-US" smtClean="0"/>
              <a:t>2023. 6. 23.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81EE84-CB79-8657-856D-49B6F3D9E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ABD15E-DF24-47A5-EDEA-C33CEE09E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DB6-C7C0-8444-9A7D-47B35DAB4016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5863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E558AB-FFAE-CB7F-5EE5-FCC5D0090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6A610A-4670-1F32-F0D1-E7E1A5826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BBF7D1-79FB-01B5-4E6E-3203B38EC3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22289-71CA-1C41-857A-3E07A3558670}" type="datetimeFigureOut">
              <a:rPr kumimoji="1" lang="x-none" altLang="en-US" smtClean="0"/>
              <a:t>2023. 6. 23.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61527-86B2-D1B9-6C88-AFFC161C5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267030-6516-D7AC-C3AE-E701B201F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49DB6-C7C0-8444-9A7D-47B35DAB4016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055798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kimyoojin/Library/Group%20Containers/UBF8T346G9.ms/WebArchiveCopyPasteTempFiles/com.microsoft.Word/Screenshot_2021-03-29_1610_02357_pdf4.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/Users/kimyoojin/Library/Group%20Containers/UBF8T346G9.ms/WebArchiveCopyPasteTempFiles/com.microsoft.Word/Screenshot_2021-03-29_1610_02357_pdf4.png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40408-BD59-959E-11B3-3543F58365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자동 철판 결함 분류를 위한</a:t>
            </a:r>
            <a:br>
              <a:rPr lang="en-US" altLang="ko-KR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</a:br>
            <a:r>
              <a:rPr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딥러닝 모델 개발 및 </a:t>
            </a:r>
            <a:br>
              <a:rPr lang="en-US" altLang="ko-KR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</a:br>
            <a:r>
              <a:rPr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모니터링 프로그램 개발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108630-7997-41BF-CE32-62BB7EF05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20199"/>
            <a:ext cx="9144000" cy="715438"/>
          </a:xfrm>
        </p:spPr>
        <p:txBody>
          <a:bodyPr>
            <a:normAutofit/>
          </a:bodyPr>
          <a:lstStyle/>
          <a:p>
            <a:r>
              <a:rPr kumimoji="1" lang="x-none" altLang="en-US" sz="18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김유진</a:t>
            </a:r>
            <a:r>
              <a:rPr kumimoji="1" lang="ko-KR" altLang="en-US" sz="18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김지훈 문정민</a:t>
            </a:r>
            <a:endParaRPr kumimoji="1" lang="x-none" altLang="en-US" sz="18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4429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데이터셋</a:t>
            </a:r>
          </a:p>
        </p:txBody>
      </p:sp>
      <p:pic>
        <p:nvPicPr>
          <p:cNvPr id="4" name="그림 3" descr="그래프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ABA2B56D-AEBF-7AD3-D91A-9E079BF83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422" y="1409515"/>
            <a:ext cx="7809155" cy="29771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7595" y="4553883"/>
            <a:ext cx="96168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왼쪽 그래프 </a:t>
            </a:r>
            <a:r>
              <a:rPr lang="en-US" altLang="ko-KR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각 종류의 결함들의 개수 분포</a:t>
            </a:r>
            <a:endParaRPr lang="en-US" altLang="ko-KR" sz="20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오른쪽 그래프 </a:t>
            </a:r>
            <a:r>
              <a:rPr lang="en-US" altLang="ko-KR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각 철판 코일마다 존재하는 결함 종류의 개수 분포를 나타냄</a:t>
            </a:r>
            <a:endParaRPr lang="en-US" altLang="ko-KR" sz="20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왼쪽 그래프의 경우 </a:t>
            </a:r>
            <a:r>
              <a:rPr lang="en-US" altLang="ko-KR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Scratches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가 매우 많고</a:t>
            </a:r>
            <a:r>
              <a:rPr lang="en-US" altLang="ko-KR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, Inclusion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이 매우 적은 것을 알 수 있음</a:t>
            </a:r>
            <a:endParaRPr lang="en-US" altLang="ko-KR" sz="20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오른쪽 그래프의 경우 하나의 철판 코일에 </a:t>
            </a:r>
            <a:r>
              <a:rPr lang="en-US" altLang="ko-KR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2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가지 이상의 결함이 동시에 존재하는 경우도</a:t>
            </a:r>
            <a:r>
              <a:rPr lang="en-US" altLang="ko-KR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있다는 것을 알 수 있음</a:t>
            </a:r>
            <a:endParaRPr lang="en-US" altLang="ko-KR" sz="20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이 데이터셋의 경우 결함 종류 간 불균형이 심하기 때문에 이를 보완할 방법이 필요함</a:t>
            </a:r>
            <a:endParaRPr lang="en-US" altLang="ko-KR" sz="20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4080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데이터 전처리 및 데이터 증강 개요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20839" y="1855904"/>
            <a:ext cx="52490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주어진 </a:t>
            </a:r>
            <a:r>
              <a:rPr lang="ko-KR" altLang="en-US" sz="20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데이터셋의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이미지는 </a:t>
            </a:r>
            <a:r>
              <a:rPr lang="en-US" altLang="ko-KR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1600 x 256 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크기를 가지는 철판 표면 이미지로서 효과적인 모델 학습을 위해 이를 </a:t>
            </a:r>
            <a:r>
              <a:rPr lang="ko-KR" altLang="en-US" sz="20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전처리할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필요가 있음</a:t>
            </a:r>
            <a:endParaRPr lang="en-US" altLang="ko-KR" sz="20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이번 과제에서는 철판 표면 이미지들로부터 결함이 있는 부분만을 </a:t>
            </a:r>
            <a:r>
              <a:rPr lang="ko-KR" altLang="en-US" sz="20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크롭한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뒤</a:t>
            </a:r>
            <a:r>
              <a:rPr lang="en-US" altLang="ko-KR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, </a:t>
            </a:r>
            <a:r>
              <a:rPr lang="en-US" altLang="ko-KR" sz="2000" dirty="0">
                <a:solidFill>
                  <a:srgbClr val="FF0000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128 x 128 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크기의 이미지로 </a:t>
            </a:r>
            <a:r>
              <a:rPr lang="ko-KR" altLang="en-US" sz="20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리사이징해서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사용하도록 함</a:t>
            </a:r>
            <a:endParaRPr lang="en-US" altLang="ko-KR" sz="20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또한</a:t>
            </a:r>
            <a:r>
              <a:rPr lang="en-US" altLang="ko-KR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, 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이번 과제에서 사용되는 데이터셋은 결함 종류 간의 </a:t>
            </a:r>
            <a:r>
              <a:rPr lang="ko-KR" altLang="en-US" sz="2000" dirty="0">
                <a:solidFill>
                  <a:srgbClr val="FF0000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불균형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이 심하기 때문에 데이터 증강을 통해 이를 보완</a:t>
            </a:r>
            <a:endParaRPr lang="en-US" altLang="ko-KR" sz="20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62" y="1690689"/>
            <a:ext cx="6392589" cy="431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41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데이터</a:t>
            </a:r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전처리 및 데이터 증강 과정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76" y="3791094"/>
            <a:ext cx="2243354" cy="6691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90" y="3952716"/>
            <a:ext cx="2735542" cy="4727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8029" y="2500719"/>
            <a:ext cx="1874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2. </a:t>
            </a:r>
            <a:r>
              <a:rPr lang="ko-KR" altLang="en-US" sz="24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결함 부분 </a:t>
            </a:r>
            <a:endParaRPr lang="en-US" altLang="ko-KR" sz="24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  <a:p>
            <a:r>
              <a:rPr lang="ko-KR" altLang="en-US" sz="24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이미지 </a:t>
            </a:r>
            <a:r>
              <a:rPr lang="en-US" altLang="ko-KR" sz="24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CROP</a:t>
            </a:r>
            <a:endParaRPr lang="ko-KR" altLang="en-US" sz="24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4D0EDAF-9884-3219-07B7-D3A0DDA7C4E6}"/>
              </a:ext>
            </a:extLst>
          </p:cNvPr>
          <p:cNvGrpSpPr/>
          <p:nvPr/>
        </p:nvGrpSpPr>
        <p:grpSpPr>
          <a:xfrm>
            <a:off x="503409" y="2505670"/>
            <a:ext cx="3961262" cy="461665"/>
            <a:chOff x="1818861" y="2981063"/>
            <a:chExt cx="3961262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1900454" y="2981063"/>
              <a:ext cx="3879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1. </a:t>
              </a:r>
              <a:r>
                <a:rPr lang="ko-KR" altLang="en-US" sz="24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결함 위치 식별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6E7081B-B526-56A9-8943-DDA99D46AA60}"/>
                </a:ext>
              </a:extLst>
            </p:cNvPr>
            <p:cNvSpPr/>
            <p:nvPr/>
          </p:nvSpPr>
          <p:spPr>
            <a:xfrm>
              <a:off x="1818861" y="2981063"/>
              <a:ext cx="2464904" cy="461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3D7593-ED9E-A8B0-4884-32238CB831C3}"/>
              </a:ext>
            </a:extLst>
          </p:cNvPr>
          <p:cNvSpPr/>
          <p:nvPr/>
        </p:nvSpPr>
        <p:spPr>
          <a:xfrm>
            <a:off x="3658030" y="2514447"/>
            <a:ext cx="1874230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B15764-A0BE-EA3F-0B73-C49836D8A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841" y="3612835"/>
            <a:ext cx="2880496" cy="1625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E3FF49-DB95-78A1-ED37-9E185858B3AF}"/>
              </a:ext>
            </a:extLst>
          </p:cNvPr>
          <p:cNvSpPr txBox="1"/>
          <p:nvPr/>
        </p:nvSpPr>
        <p:spPr>
          <a:xfrm>
            <a:off x="6060789" y="2506179"/>
            <a:ext cx="2552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3. </a:t>
            </a:r>
            <a:r>
              <a:rPr lang="ko-KR" altLang="en-US" sz="24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이미지 </a:t>
            </a:r>
            <a:r>
              <a:rPr lang="ko-KR" altLang="en-US" sz="2400" dirty="0" err="1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리사이징</a:t>
            </a:r>
            <a:endParaRPr lang="ko-KR" altLang="en-US" sz="24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F521DA-6060-92A7-C219-AC62192DCC87}"/>
              </a:ext>
            </a:extLst>
          </p:cNvPr>
          <p:cNvSpPr/>
          <p:nvPr/>
        </p:nvSpPr>
        <p:spPr>
          <a:xfrm>
            <a:off x="6096000" y="2508765"/>
            <a:ext cx="2464904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815CD7-34EE-C4B4-DC4B-27E267D24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114" y="3210018"/>
            <a:ext cx="2303417" cy="24309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E80BBB-FFAC-D065-3B25-C08459415729}"/>
              </a:ext>
            </a:extLst>
          </p:cNvPr>
          <p:cNvSpPr txBox="1"/>
          <p:nvPr/>
        </p:nvSpPr>
        <p:spPr>
          <a:xfrm>
            <a:off x="9011971" y="2500265"/>
            <a:ext cx="2925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4. </a:t>
            </a:r>
            <a:r>
              <a:rPr lang="ko-KR" altLang="en-US" sz="24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이미지 데이터 증강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80F359-0A8D-4EC0-3AF6-BFAC64936343}"/>
              </a:ext>
            </a:extLst>
          </p:cNvPr>
          <p:cNvSpPr/>
          <p:nvPr/>
        </p:nvSpPr>
        <p:spPr>
          <a:xfrm>
            <a:off x="9011970" y="2500265"/>
            <a:ext cx="2925801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0809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데이터</a:t>
            </a:r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r>
              <a:rPr kumimoji="1" lang="ko-KR" altLang="en-US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전처리</a:t>
            </a:r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r>
              <a:rPr kumimoji="1" lang="en-US" altLang="ko-KR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-</a:t>
            </a:r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결함 위치 식별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4B1BA2-B3BD-1DE0-873D-0B9C2C135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7" y="1690688"/>
            <a:ext cx="10930545" cy="22869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4379891"/>
            <a:ext cx="10515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이번 </a:t>
            </a:r>
            <a:r>
              <a:rPr lang="ko-KR" altLang="en-US" sz="20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데이터셋에서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주어지는 </a:t>
            </a:r>
            <a:r>
              <a:rPr lang="en-US" altLang="ko-KR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train.csv 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파일에는 결함의 형태를 나타내는 마스크의 </a:t>
            </a:r>
            <a:r>
              <a:rPr lang="ko-KR" altLang="en-US" sz="20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인코딩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값이 포함됨</a:t>
            </a:r>
            <a:endParaRPr lang="en-US" altLang="ko-KR" sz="20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이미지의 마스크를 활용하여 해당 이미지에서 존재하는 결함들의 좌표를 획득하고 이미지들을 </a:t>
            </a:r>
            <a:r>
              <a:rPr lang="ko-KR" altLang="en-US" sz="20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크롭하는데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사용할 수 있음  </a:t>
            </a:r>
          </a:p>
        </p:txBody>
      </p:sp>
    </p:spTree>
    <p:extLst>
      <p:ext uri="{BB962C8B-B14F-4D97-AF65-F5344CB8AC3E}">
        <p14:creationId xmlns:p14="http://schemas.microsoft.com/office/powerpoint/2010/main" val="4185938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데이터</a:t>
            </a:r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r>
              <a:rPr kumimoji="1" lang="ko-KR" altLang="en-US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전처리</a:t>
            </a:r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r>
              <a:rPr kumimoji="1" lang="en-US" altLang="ko-KR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-</a:t>
            </a:r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결함 부분 이미지 </a:t>
            </a:r>
            <a:r>
              <a:rPr kumimoji="1" lang="en-US" altLang="ko-KR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CROP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5385033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앞서 생성된 마스크를 통해 획득한 결함을 좌표를 활용하여 각 이미지들의 결함 부분들을 </a:t>
            </a:r>
            <a:r>
              <a:rPr lang="en-US" altLang="ko-KR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CROP</a:t>
            </a:r>
            <a:endParaRPr lang="ko-KR" altLang="en-US" sz="20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00" y="1507100"/>
            <a:ext cx="10817395" cy="345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데이터</a:t>
            </a:r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r>
              <a:rPr kumimoji="1" lang="ko-KR" altLang="en-US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전처리</a:t>
            </a:r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r>
              <a:rPr kumimoji="1" lang="en-US" altLang="ko-KR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–</a:t>
            </a:r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이미지 리사이징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5222640"/>
            <a:ext cx="1051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크롭된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결함 부분 이미지들은 각각 서로 다른 크기 </a:t>
            </a:r>
            <a:r>
              <a:rPr lang="en-US" altLang="ko-KR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=&gt;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r>
              <a:rPr lang="en-US" altLang="ko-KR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128 x 128 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크기의 일정한 이미지들로 </a:t>
            </a:r>
            <a:r>
              <a:rPr lang="ko-KR" altLang="en-US" sz="20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리사이징</a:t>
            </a:r>
            <a:endParaRPr lang="en-US" altLang="ko-KR" sz="20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리사이징된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이미지들을 이후 데이터 증강 과정을 거쳐 새로운 이미지들을 만드는데 사용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63" y="1418890"/>
            <a:ext cx="6506841" cy="370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50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데이터</a:t>
            </a:r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증강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C8FCF9-081A-F012-C59C-B21E8BA5E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326" y="2757480"/>
            <a:ext cx="6345088" cy="11352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7" y="1215485"/>
            <a:ext cx="5097259" cy="38309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068" y="5046393"/>
            <a:ext cx="114423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이번 과제에서 사용하는 </a:t>
            </a:r>
            <a:r>
              <a:rPr lang="ko-KR" altLang="en-US" sz="20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데이터셋은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 결함 간의 불균형이 심함</a:t>
            </a:r>
            <a:endParaRPr lang="en-US" altLang="ko-KR" sz="20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데이터셋의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불균형을 보완하기 위해 이미지 전처리 후 데이터 증강 기법을  사용</a:t>
            </a:r>
            <a:endParaRPr lang="en-US" altLang="ko-KR" sz="20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사용 데이터 증강 기법 </a:t>
            </a:r>
            <a:r>
              <a:rPr lang="en-US" altLang="ko-KR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5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가지</a:t>
            </a:r>
            <a:r>
              <a:rPr lang="en-US" altLang="ko-KR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F0000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이미지 수평</a:t>
            </a:r>
            <a:r>
              <a:rPr lang="en-US" altLang="ko-KR" sz="2000" b="1" dirty="0">
                <a:solidFill>
                  <a:srgbClr val="FF0000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/</a:t>
            </a:r>
            <a:r>
              <a:rPr lang="ko-KR" altLang="en-US" sz="2000" b="1" dirty="0">
                <a:solidFill>
                  <a:srgbClr val="FF0000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수직 반전</a:t>
            </a:r>
            <a:r>
              <a:rPr lang="en-US" altLang="ko-KR" sz="2000" b="1" dirty="0">
                <a:solidFill>
                  <a:srgbClr val="FF0000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대비 변경</a:t>
            </a:r>
            <a:r>
              <a:rPr lang="en-US" altLang="ko-KR" sz="2000" b="1" dirty="0">
                <a:solidFill>
                  <a:srgbClr val="FF0000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이동</a:t>
            </a:r>
            <a:r>
              <a:rPr lang="en-US" altLang="ko-KR" sz="2000" b="1" dirty="0">
                <a:solidFill>
                  <a:srgbClr val="FF0000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회전</a:t>
            </a:r>
            <a:r>
              <a:rPr lang="en-US" altLang="ko-KR" sz="2000" b="1" dirty="0">
                <a:solidFill>
                  <a:srgbClr val="FF0000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, cutout</a:t>
            </a:r>
          </a:p>
        </p:txBody>
      </p:sp>
    </p:spTree>
    <p:extLst>
      <p:ext uri="{BB962C8B-B14F-4D97-AF65-F5344CB8AC3E}">
        <p14:creationId xmlns:p14="http://schemas.microsoft.com/office/powerpoint/2010/main" val="59600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데이터</a:t>
            </a:r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증강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60196" y="2026593"/>
            <a:ext cx="56936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5</a:t>
            </a:r>
            <a:r>
              <a:rPr lang="ko-KR" altLang="en-US" sz="24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가지의 데이터 증강 기법을 적용하여 기존 이미지의 특성을 유지하면서 변형을 거쳐 새로운 이미지 생성</a:t>
            </a:r>
            <a:br>
              <a:rPr lang="en-US" altLang="ko-KR" sz="24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</a:br>
            <a:endParaRPr lang="en-US" altLang="ko-KR" sz="24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사용되는 데이터 증강 기법들은 무작위 특성을 가지고 있으므로 서로 겹치지 않는 다양한 이미지 생성 가능</a:t>
            </a:r>
            <a:br>
              <a:rPr lang="en-US" altLang="ko-KR" sz="24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</a:br>
            <a:endParaRPr lang="en-US" altLang="ko-KR" sz="24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학습에 사용하는 데이터의 총 개수를 늘려서 데이터 불균형 및 부족 문제를 보완 가능</a:t>
            </a:r>
            <a:br>
              <a:rPr lang="en-US" altLang="ko-KR" sz="24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</a:br>
            <a:endParaRPr lang="ko-KR" altLang="en-US" sz="24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7" y="1690688"/>
            <a:ext cx="4510236" cy="475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24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증강 전후 데이터셋의 분포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37" y="1585720"/>
            <a:ext cx="5630061" cy="4258269"/>
          </a:xfrm>
        </p:spPr>
      </p:pic>
      <p:pic>
        <p:nvPicPr>
          <p:cNvPr id="11" name="그림 10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82C0F37F-F19D-F93E-8FA9-362199A3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098" y="1462489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93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학습 모델 </a:t>
            </a:r>
            <a:r>
              <a:rPr kumimoji="1" lang="en-US" altLang="ko-KR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–Base Model :</a:t>
            </a:r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r>
              <a:rPr kumimoji="1" lang="en-US" altLang="ko-KR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Xception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3207EB-4014-47DB-FEAF-98372F93C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2150" y="1690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x-none" altLang="en-US"/>
          </a:p>
        </p:txBody>
      </p:sp>
      <p:pic>
        <p:nvPicPr>
          <p:cNvPr id="9217" name="그림 6" descr="텍스트, 영수증, 스크린샷, 폰트이(가) 표시된 사진&#10;&#10;자동 생성된 설명">
            <a:extLst>
              <a:ext uri="{FF2B5EF4-FFF2-40B4-BE49-F238E27FC236}">
                <a16:creationId xmlns:a16="http://schemas.microsoft.com/office/drawing/2014/main" id="{1A22ECDB-C88C-77C1-856A-3857FF47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0" y="1802130"/>
            <a:ext cx="57277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CF4FC17-DA31-4607-82FD-58B43F7C1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916490"/>
              </p:ext>
            </p:extLst>
          </p:nvPr>
        </p:nvGraphicFramePr>
        <p:xfrm>
          <a:off x="370840" y="3429000"/>
          <a:ext cx="4667323" cy="67056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933361">
                  <a:extLst>
                    <a:ext uri="{9D8B030D-6E8A-4147-A177-3AD203B41FA5}">
                      <a16:colId xmlns:a16="http://schemas.microsoft.com/office/drawing/2014/main" val="2103746922"/>
                    </a:ext>
                  </a:extLst>
                </a:gridCol>
                <a:gridCol w="933361">
                  <a:extLst>
                    <a:ext uri="{9D8B030D-6E8A-4147-A177-3AD203B41FA5}">
                      <a16:colId xmlns:a16="http://schemas.microsoft.com/office/drawing/2014/main" val="1041338910"/>
                    </a:ext>
                  </a:extLst>
                </a:gridCol>
                <a:gridCol w="933361">
                  <a:extLst>
                    <a:ext uri="{9D8B030D-6E8A-4147-A177-3AD203B41FA5}">
                      <a16:colId xmlns:a16="http://schemas.microsoft.com/office/drawing/2014/main" val="3149292616"/>
                    </a:ext>
                  </a:extLst>
                </a:gridCol>
                <a:gridCol w="933361">
                  <a:extLst>
                    <a:ext uri="{9D8B030D-6E8A-4147-A177-3AD203B41FA5}">
                      <a16:colId xmlns:a16="http://schemas.microsoft.com/office/drawing/2014/main" val="1187268708"/>
                    </a:ext>
                  </a:extLst>
                </a:gridCol>
                <a:gridCol w="933879">
                  <a:extLst>
                    <a:ext uri="{9D8B030D-6E8A-4147-A177-3AD203B41FA5}">
                      <a16:colId xmlns:a16="http://schemas.microsoft.com/office/drawing/2014/main" val="16059829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Models</a:t>
                      </a:r>
                      <a:endParaRPr lang="x-none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Size</a:t>
                      </a:r>
                      <a:endParaRPr lang="x-none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Top-1 Acc</a:t>
                      </a:r>
                      <a:endParaRPr lang="x-none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Top-5 Acc</a:t>
                      </a:r>
                      <a:endParaRPr lang="x-none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Depth</a:t>
                      </a:r>
                      <a:endParaRPr lang="x-none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9238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VGG-16</a:t>
                      </a:r>
                      <a:endParaRPr lang="x-none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528 MB</a:t>
                      </a:r>
                      <a:endParaRPr lang="x-none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0.713</a:t>
                      </a:r>
                      <a:endParaRPr lang="x-none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0.901</a:t>
                      </a:r>
                      <a:endParaRPr lang="x-none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23</a:t>
                      </a:r>
                      <a:endParaRPr lang="x-none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04432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Inception V3</a:t>
                      </a:r>
                      <a:endParaRPr lang="x-none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92 MB</a:t>
                      </a:r>
                      <a:endParaRPr lang="x-none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0.779</a:t>
                      </a:r>
                      <a:endParaRPr lang="x-none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0.937</a:t>
                      </a:r>
                      <a:endParaRPr lang="x-none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159</a:t>
                      </a:r>
                      <a:endParaRPr lang="x-none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8611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Xception</a:t>
                      </a:r>
                      <a:endParaRPr lang="x-none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88 MB</a:t>
                      </a:r>
                      <a:endParaRPr lang="x-none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0.790</a:t>
                      </a:r>
                      <a:endParaRPr lang="x-none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0.945</a:t>
                      </a:r>
                      <a:endParaRPr lang="x-none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126</a:t>
                      </a:r>
                      <a:endParaRPr lang="x-none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4977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7560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목차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EED328-44EC-B45B-332D-1F7672D95079}"/>
              </a:ext>
            </a:extLst>
          </p:cNvPr>
          <p:cNvGrpSpPr/>
          <p:nvPr/>
        </p:nvGrpSpPr>
        <p:grpSpPr>
          <a:xfrm>
            <a:off x="1714372" y="3013598"/>
            <a:ext cx="1093568" cy="1681906"/>
            <a:chOff x="1315789" y="2541511"/>
            <a:chExt cx="1093568" cy="16819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989562-3C54-047D-A593-18CED04B66C0}"/>
                </a:ext>
              </a:extLst>
            </p:cNvPr>
            <p:cNvSpPr txBox="1"/>
            <p:nvPr/>
          </p:nvSpPr>
          <p:spPr>
            <a:xfrm>
              <a:off x="1315789" y="3854085"/>
              <a:ext cx="10935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연구 개요</a:t>
              </a:r>
              <a:endParaRPr kumimoji="1" lang="en-US" altLang="ko-KR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363B59-7603-460D-1B9E-F473462DCC7D}"/>
                </a:ext>
              </a:extLst>
            </p:cNvPr>
            <p:cNvSpPr txBox="1"/>
            <p:nvPr/>
          </p:nvSpPr>
          <p:spPr>
            <a:xfrm>
              <a:off x="1389529" y="2541511"/>
              <a:ext cx="94609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5400" dirty="0">
                  <a:latin typeface="Chosun Centennial" panose="02040503000000000000" pitchFamily="18" charset="-127"/>
                  <a:ea typeface="Chosun Centennial" panose="02040503000000000000" pitchFamily="18" charset="-127"/>
                  <a:cs typeface="ChosunilboNM" panose="02030304000000000000" pitchFamily="18" charset="-128"/>
                </a:rPr>
                <a:t>01</a:t>
              </a:r>
              <a:endParaRPr kumimoji="1" lang="x-none" altLang="en-US" sz="5400" dirty="0">
                <a:latin typeface="Chosun Centennial" panose="02040503000000000000" pitchFamily="18" charset="-127"/>
                <a:ea typeface="Chosun Centennial" panose="02040503000000000000" pitchFamily="18" charset="-127"/>
                <a:cs typeface="ChosunilboNM" panose="02030304000000000000" pitchFamily="18" charset="-128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1048CDF-4442-91A7-9E1F-A8E86FBE50BB}"/>
                </a:ext>
              </a:extLst>
            </p:cNvPr>
            <p:cNvSpPr/>
            <p:nvPr/>
          </p:nvSpPr>
          <p:spPr>
            <a:xfrm>
              <a:off x="1389529" y="3468630"/>
              <a:ext cx="946093" cy="4571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112DFE8-09CA-F308-F7CC-706A02C53F3B}"/>
              </a:ext>
            </a:extLst>
          </p:cNvPr>
          <p:cNvGrpSpPr/>
          <p:nvPr/>
        </p:nvGrpSpPr>
        <p:grpSpPr>
          <a:xfrm>
            <a:off x="3821542" y="3013598"/>
            <a:ext cx="1651413" cy="1958905"/>
            <a:chOff x="1036867" y="2541511"/>
            <a:chExt cx="1651413" cy="195890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31D2DF-85DE-157E-F621-789C844AB34B}"/>
                </a:ext>
              </a:extLst>
            </p:cNvPr>
            <p:cNvSpPr txBox="1"/>
            <p:nvPr/>
          </p:nvSpPr>
          <p:spPr>
            <a:xfrm>
              <a:off x="1036867" y="3854085"/>
              <a:ext cx="16514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8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자동 결함 분류 </a:t>
              </a:r>
              <a:endParaRPr lang="en-US" altLang="ko-KR" sz="18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endParaRPr>
            </a:p>
            <a:p>
              <a:pPr algn="ctr"/>
              <a:r>
                <a:rPr lang="ko-KR" altLang="en-US" sz="1800" dirty="0">
                  <a:latin typeface="ChosunilboNM" panose="02030304000000000000" pitchFamily="18" charset="-127"/>
                  <a:ea typeface="ChosunilboNM" panose="02030304000000000000" pitchFamily="18" charset="-127"/>
                  <a:cs typeface="ChosunilboNM" panose="02030304000000000000" pitchFamily="18" charset="-127"/>
                </a:rPr>
                <a:t>학습 모델</a:t>
              </a:r>
              <a:endParaRPr kumimoji="1" lang="en-US" altLang="ko-KR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42DC21-A2BE-8591-4D5A-C3E2BD3A7F7E}"/>
                </a:ext>
              </a:extLst>
            </p:cNvPr>
            <p:cNvSpPr txBox="1"/>
            <p:nvPr/>
          </p:nvSpPr>
          <p:spPr>
            <a:xfrm>
              <a:off x="1389529" y="2541511"/>
              <a:ext cx="10486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5400" dirty="0">
                  <a:latin typeface="Chosun Centennial" panose="02040503000000000000" pitchFamily="18" charset="-127"/>
                  <a:ea typeface="Chosun Centennial" panose="02040503000000000000" pitchFamily="18" charset="-127"/>
                  <a:cs typeface="ChosunilboNM" panose="02030304000000000000" pitchFamily="18" charset="-128"/>
                </a:rPr>
                <a:t>02</a:t>
              </a:r>
              <a:endParaRPr kumimoji="1" lang="x-none" altLang="en-US" sz="5400" dirty="0">
                <a:latin typeface="Chosun Centennial" panose="02040503000000000000" pitchFamily="18" charset="-127"/>
                <a:ea typeface="Chosun Centennial" panose="02040503000000000000" pitchFamily="18" charset="-127"/>
                <a:cs typeface="ChosunilboNM" panose="02030304000000000000" pitchFamily="18" charset="-128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E462E85-5CA4-BBEB-2C42-B8F736332912}"/>
                </a:ext>
              </a:extLst>
            </p:cNvPr>
            <p:cNvSpPr/>
            <p:nvPr/>
          </p:nvSpPr>
          <p:spPr>
            <a:xfrm>
              <a:off x="1389529" y="3468630"/>
              <a:ext cx="946093" cy="4571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1D21FE-0848-103A-FDC4-2071B9231A4F}"/>
              </a:ext>
            </a:extLst>
          </p:cNvPr>
          <p:cNvGrpSpPr/>
          <p:nvPr/>
        </p:nvGrpSpPr>
        <p:grpSpPr>
          <a:xfrm>
            <a:off x="6519110" y="3013598"/>
            <a:ext cx="1513556" cy="1958905"/>
            <a:chOff x="1157097" y="2541511"/>
            <a:chExt cx="1513556" cy="19589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7EFB65-96F7-3088-407D-AFC1191CBA0D}"/>
                </a:ext>
              </a:extLst>
            </p:cNvPr>
            <p:cNvSpPr txBox="1"/>
            <p:nvPr/>
          </p:nvSpPr>
          <p:spPr>
            <a:xfrm>
              <a:off x="1157097" y="3854085"/>
              <a:ext cx="15135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자동 모니터링</a:t>
              </a:r>
              <a:endParaRPr kumimoji="1" lang="en-US" altLang="ko-KR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  <a:p>
              <a:pPr algn="ctr"/>
              <a:r>
                <a:rPr kumimoji="1" lang="ko-KR" altLang="en-US" dirty="0"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프로그램</a:t>
              </a:r>
              <a:endParaRPr kumimoji="1" lang="x-none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456FF2-EC5C-961C-A489-D4D90CA21529}"/>
                </a:ext>
              </a:extLst>
            </p:cNvPr>
            <p:cNvSpPr txBox="1"/>
            <p:nvPr/>
          </p:nvSpPr>
          <p:spPr>
            <a:xfrm>
              <a:off x="1389529" y="2541511"/>
              <a:ext cx="10486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5400" dirty="0">
                  <a:latin typeface="Chosun Centennial" panose="02040503000000000000" pitchFamily="18" charset="-127"/>
                  <a:ea typeface="Chosun Centennial" panose="02040503000000000000" pitchFamily="18" charset="-127"/>
                  <a:cs typeface="ChosunilboNM" panose="02030304000000000000" pitchFamily="18" charset="-128"/>
                </a:rPr>
                <a:t>03</a:t>
              </a:r>
              <a:endParaRPr kumimoji="1" lang="x-none" altLang="en-US" sz="5400" dirty="0">
                <a:latin typeface="Chosun Centennial" panose="02040503000000000000" pitchFamily="18" charset="-127"/>
                <a:ea typeface="Chosun Centennial" panose="02040503000000000000" pitchFamily="18" charset="-127"/>
                <a:cs typeface="ChosunilboNM" panose="02030304000000000000" pitchFamily="18" charset="-128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8E6439F-1B1F-0419-C498-694E374601A7}"/>
                </a:ext>
              </a:extLst>
            </p:cNvPr>
            <p:cNvSpPr/>
            <p:nvPr/>
          </p:nvSpPr>
          <p:spPr>
            <a:xfrm>
              <a:off x="1389529" y="3468630"/>
              <a:ext cx="946093" cy="4571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D89A59-F396-C817-092D-FE6F7DAB503D}"/>
              </a:ext>
            </a:extLst>
          </p:cNvPr>
          <p:cNvGrpSpPr/>
          <p:nvPr/>
        </p:nvGrpSpPr>
        <p:grpSpPr>
          <a:xfrm>
            <a:off x="9003477" y="3013598"/>
            <a:ext cx="2350323" cy="1681906"/>
            <a:chOff x="782324" y="2541511"/>
            <a:chExt cx="2350323" cy="168190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36EF45-BAEC-1582-0D4C-DD55A01F536F}"/>
                </a:ext>
              </a:extLst>
            </p:cNvPr>
            <p:cNvSpPr txBox="1"/>
            <p:nvPr/>
          </p:nvSpPr>
          <p:spPr>
            <a:xfrm>
              <a:off x="782324" y="3854085"/>
              <a:ext cx="2350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ChosunilboNM" panose="02030304000000000000" pitchFamily="18" charset="-128"/>
                  <a:ea typeface="ChosunilboNM" panose="02030304000000000000" pitchFamily="18" charset="-128"/>
                  <a:cs typeface="ChosunilboNM" panose="02030304000000000000" pitchFamily="18" charset="-128"/>
                </a:rPr>
                <a:t>결론 및 향후 연구 방향</a:t>
              </a:r>
              <a:endParaRPr kumimoji="1" lang="x-none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74893D-3A25-577E-883B-73B0BB851BF5}"/>
                </a:ext>
              </a:extLst>
            </p:cNvPr>
            <p:cNvSpPr txBox="1"/>
            <p:nvPr/>
          </p:nvSpPr>
          <p:spPr>
            <a:xfrm>
              <a:off x="1389529" y="2541511"/>
              <a:ext cx="10486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5400" dirty="0">
                  <a:latin typeface="Chosun Centennial" panose="02040503000000000000" pitchFamily="18" charset="-127"/>
                  <a:ea typeface="Chosun Centennial" panose="02040503000000000000" pitchFamily="18" charset="-127"/>
                  <a:cs typeface="ChosunilboNM" panose="02030304000000000000" pitchFamily="18" charset="-128"/>
                </a:rPr>
                <a:t>04</a:t>
              </a:r>
              <a:endParaRPr kumimoji="1" lang="x-none" altLang="en-US" sz="5400" dirty="0">
                <a:latin typeface="Chosun Centennial" panose="02040503000000000000" pitchFamily="18" charset="-127"/>
                <a:ea typeface="Chosun Centennial" panose="02040503000000000000" pitchFamily="18" charset="-127"/>
                <a:cs typeface="ChosunilboNM" panose="02030304000000000000" pitchFamily="18" charset="-128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A8387D0-6FE1-9E65-A063-0D1C2A0AA104}"/>
                </a:ext>
              </a:extLst>
            </p:cNvPr>
            <p:cNvSpPr/>
            <p:nvPr/>
          </p:nvSpPr>
          <p:spPr>
            <a:xfrm>
              <a:off x="1389529" y="3468630"/>
              <a:ext cx="946093" cy="4571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8148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성능 지표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4" name="그림 3" descr="텍스트, 폰트, 화이트, 라인이(가) 표시된 사진&#10;&#10;자동 생성된 설명">
            <a:extLst>
              <a:ext uri="{FF2B5EF4-FFF2-40B4-BE49-F238E27FC236}">
                <a16:creationId xmlns:a16="http://schemas.microsoft.com/office/drawing/2014/main" id="{FE1C2E51-A211-1F8E-B5D2-7332B4EE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950" y="2347644"/>
            <a:ext cx="4432099" cy="10083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13785C9-9977-E656-B68A-8EA89AEE6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413" y="4162324"/>
            <a:ext cx="4906846" cy="70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AC60ABC-1333-720A-8C82-A6AF5A77434F}"/>
              </a:ext>
            </a:extLst>
          </p:cNvPr>
          <p:cNvSpPr/>
          <p:nvPr/>
        </p:nvSpPr>
        <p:spPr>
          <a:xfrm>
            <a:off x="3879950" y="2347644"/>
            <a:ext cx="4432099" cy="1127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7786F58-E05A-0655-D142-081584F34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413" y="5040002"/>
            <a:ext cx="4906846" cy="73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62773C-5CAC-06F4-229B-467B3340E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731" y="3723821"/>
            <a:ext cx="4079163" cy="20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17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사용한 모델의 </a:t>
            </a:r>
            <a:r>
              <a:rPr kumimoji="1" lang="ko-KR" altLang="en-US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하이퍼파라미터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90684A-FE46-6708-B6C8-CA2679B18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19620"/>
            <a:ext cx="5122141" cy="47252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98100B-EABC-4061-3079-E6F2955BC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15" y="2597150"/>
            <a:ext cx="5316900" cy="25701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ED096C-CE9A-E056-6727-A140497241A4}"/>
              </a:ext>
            </a:extLst>
          </p:cNvPr>
          <p:cNvSpPr txBox="1"/>
          <p:nvPr/>
        </p:nvSpPr>
        <p:spPr>
          <a:xfrm>
            <a:off x="2106899" y="5275701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kern="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Xception</a:t>
            </a:r>
            <a:r>
              <a:rPr kumimoji="1" lang="en-US" altLang="en-US" kern="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r>
              <a:rPr kumimoji="1" lang="ko-KR" altLang="en-US" kern="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기본 모델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C193E9-161E-7842-C9D7-A3030361A38A}"/>
              </a:ext>
            </a:extLst>
          </p:cNvPr>
          <p:cNvSpPr txBox="1"/>
          <p:nvPr/>
        </p:nvSpPr>
        <p:spPr>
          <a:xfrm>
            <a:off x="7639804" y="6244842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kern="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Xception</a:t>
            </a:r>
            <a:r>
              <a:rPr kumimoji="1" lang="en-US" altLang="en-US" kern="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r>
              <a:rPr kumimoji="1" lang="ko-KR" altLang="en-US" kern="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튜닝 모델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9265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결과</a:t>
            </a:r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개요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C15AB6AB-0B6C-3F35-F1AF-891CEBAB70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8357396"/>
              </p:ext>
            </p:extLst>
          </p:nvPr>
        </p:nvGraphicFramePr>
        <p:xfrm>
          <a:off x="2308611" y="2681494"/>
          <a:ext cx="7574778" cy="164767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524646">
                  <a:extLst>
                    <a:ext uri="{9D8B030D-6E8A-4147-A177-3AD203B41FA5}">
                      <a16:colId xmlns:a16="http://schemas.microsoft.com/office/drawing/2014/main" val="3080809786"/>
                    </a:ext>
                  </a:extLst>
                </a:gridCol>
                <a:gridCol w="2524646">
                  <a:extLst>
                    <a:ext uri="{9D8B030D-6E8A-4147-A177-3AD203B41FA5}">
                      <a16:colId xmlns:a16="http://schemas.microsoft.com/office/drawing/2014/main" val="2054127293"/>
                    </a:ext>
                  </a:extLst>
                </a:gridCol>
                <a:gridCol w="2525486">
                  <a:extLst>
                    <a:ext uri="{9D8B030D-6E8A-4147-A177-3AD203B41FA5}">
                      <a16:colId xmlns:a16="http://schemas.microsoft.com/office/drawing/2014/main" val="1725886212"/>
                    </a:ext>
                  </a:extLst>
                </a:gridCol>
              </a:tblGrid>
              <a:tr h="54922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kern="100" dirty="0">
                          <a:effectLst/>
                          <a:latin typeface="ChosunilboNM" panose="02030304000000000000" pitchFamily="18" charset="-128"/>
                          <a:ea typeface="ChosunilboNM" panose="02030304000000000000" pitchFamily="18" charset="-128"/>
                          <a:cs typeface="ChosunilboNM" panose="02030304000000000000" pitchFamily="18" charset="-128"/>
                        </a:rPr>
                        <a:t>사용 데이터셋 </a:t>
                      </a:r>
                      <a:r>
                        <a:rPr lang="en-US" altLang="ko-KR" sz="2000" kern="100" dirty="0">
                          <a:effectLst/>
                          <a:latin typeface="ChosunilboNM" panose="02030304000000000000" pitchFamily="18" charset="-128"/>
                          <a:ea typeface="ChosunilboNM" panose="02030304000000000000" pitchFamily="18" charset="-128"/>
                          <a:cs typeface="ChosunilboNM" panose="02030304000000000000" pitchFamily="18" charset="-128"/>
                        </a:rPr>
                        <a:t>/</a:t>
                      </a:r>
                      <a:r>
                        <a:rPr lang="ko-KR" altLang="en-US" sz="2000" kern="100" dirty="0">
                          <a:effectLst/>
                          <a:latin typeface="ChosunilboNM" panose="02030304000000000000" pitchFamily="18" charset="-128"/>
                          <a:ea typeface="ChosunilboNM" panose="02030304000000000000" pitchFamily="18" charset="-128"/>
                          <a:cs typeface="ChosunilboNM" panose="02030304000000000000" pitchFamily="18" charset="-128"/>
                        </a:rPr>
                        <a:t> 모델</a:t>
                      </a:r>
                      <a:r>
                        <a:rPr lang="en-US" sz="2000" kern="100" dirty="0">
                          <a:effectLst/>
                          <a:latin typeface="ChosunilboNM" panose="02030304000000000000" pitchFamily="18" charset="-128"/>
                          <a:ea typeface="ChosunilboNM" panose="02030304000000000000" pitchFamily="18" charset="-128"/>
                          <a:cs typeface="ChosunilboNM" panose="02030304000000000000" pitchFamily="18" charset="-128"/>
                        </a:rPr>
                        <a:t> </a:t>
                      </a:r>
                      <a:endParaRPr lang="x-none" sz="2000" kern="100" dirty="0">
                        <a:effectLst/>
                        <a:latin typeface="ChosunilboNM" panose="02030304000000000000" pitchFamily="18" charset="-128"/>
                        <a:ea typeface="ChosunilboNM" panose="02030304000000000000" pitchFamily="18" charset="-128"/>
                        <a:cs typeface="ChosunilboNM" panose="02030304000000000000" pitchFamily="18" charset="-12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 err="1">
                          <a:effectLst/>
                          <a:latin typeface="ChosunilboNM" panose="02030304000000000000" pitchFamily="18" charset="-128"/>
                          <a:ea typeface="ChosunilboNM" panose="02030304000000000000" pitchFamily="18" charset="-128"/>
                          <a:cs typeface="ChosunilboNM" panose="02030304000000000000" pitchFamily="18" charset="-128"/>
                        </a:rPr>
                        <a:t>Xception</a:t>
                      </a:r>
                      <a:endParaRPr lang="x-none" sz="2000" kern="100" dirty="0">
                        <a:effectLst/>
                        <a:latin typeface="ChosunilboNM" panose="02030304000000000000" pitchFamily="18" charset="-128"/>
                        <a:ea typeface="ChosunilboNM" panose="02030304000000000000" pitchFamily="18" charset="-128"/>
                        <a:cs typeface="ChosunilboNM" panose="02030304000000000000" pitchFamily="18" charset="-12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ChosunilboNM" panose="02030304000000000000" pitchFamily="18" charset="-128"/>
                          <a:ea typeface="ChosunilboNM" panose="02030304000000000000" pitchFamily="18" charset="-128"/>
                          <a:cs typeface="ChosunilboNM" panose="02030304000000000000" pitchFamily="18" charset="-128"/>
                        </a:rPr>
                        <a:t>Parameter </a:t>
                      </a:r>
                      <a:r>
                        <a:rPr lang="en-US" sz="2000" kern="100" dirty="0" err="1">
                          <a:effectLst/>
                          <a:latin typeface="ChosunilboNM" panose="02030304000000000000" pitchFamily="18" charset="-128"/>
                          <a:ea typeface="ChosunilboNM" panose="02030304000000000000" pitchFamily="18" charset="-128"/>
                          <a:cs typeface="ChosunilboNM" panose="02030304000000000000" pitchFamily="18" charset="-128"/>
                        </a:rPr>
                        <a:t>tuend</a:t>
                      </a:r>
                      <a:endParaRPr lang="x-none" sz="2000" kern="100">
                        <a:effectLst/>
                        <a:latin typeface="ChosunilboNM" panose="02030304000000000000" pitchFamily="18" charset="-128"/>
                        <a:ea typeface="ChosunilboNM" panose="02030304000000000000" pitchFamily="18" charset="-128"/>
                        <a:cs typeface="ChosunilboNM" panose="02030304000000000000" pitchFamily="18" charset="-12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9527273"/>
                  </a:ext>
                </a:extLst>
              </a:tr>
              <a:tr h="549226"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ChosunilboNM" panose="02030304000000000000" pitchFamily="18" charset="-128"/>
                          <a:ea typeface="ChosunilboNM" panose="02030304000000000000" pitchFamily="18" charset="-128"/>
                          <a:cs typeface="ChosunilboNM" panose="02030304000000000000" pitchFamily="18" charset="-128"/>
                        </a:rPr>
                        <a:t>Augmentation </a:t>
                      </a:r>
                      <a:r>
                        <a:rPr lang="ko-KR" altLang="en-US" sz="2000" kern="100" dirty="0">
                          <a:effectLst/>
                          <a:latin typeface="ChosunilboNM" panose="02030304000000000000" pitchFamily="18" charset="-128"/>
                          <a:ea typeface="ChosunilboNM" panose="02030304000000000000" pitchFamily="18" charset="-128"/>
                          <a:cs typeface="ChosunilboNM" panose="02030304000000000000" pitchFamily="18" charset="-128"/>
                        </a:rPr>
                        <a:t>전</a:t>
                      </a:r>
                      <a:endParaRPr lang="x-none" sz="2000" kern="100">
                        <a:effectLst/>
                        <a:latin typeface="ChosunilboNM" panose="02030304000000000000" pitchFamily="18" charset="-128"/>
                        <a:ea typeface="ChosunilboNM" panose="02030304000000000000" pitchFamily="18" charset="-128"/>
                        <a:cs typeface="ChosunilboNM" panose="02030304000000000000" pitchFamily="18" charset="-12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ChosunilboNM" panose="02030304000000000000" pitchFamily="18" charset="-128"/>
                          <a:ea typeface="ChosunilboNM" panose="02030304000000000000" pitchFamily="18" charset="-128"/>
                          <a:cs typeface="ChosunilboNM" panose="02030304000000000000" pitchFamily="18" charset="-128"/>
                        </a:rPr>
                        <a:t>0.6569</a:t>
                      </a:r>
                      <a:endParaRPr lang="x-none" sz="2000" kern="100">
                        <a:effectLst/>
                        <a:latin typeface="ChosunilboNM" panose="02030304000000000000" pitchFamily="18" charset="-128"/>
                        <a:ea typeface="ChosunilboNM" panose="02030304000000000000" pitchFamily="18" charset="-128"/>
                        <a:cs typeface="ChosunilboNM" panose="02030304000000000000" pitchFamily="18" charset="-12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ChosunilboNM" panose="02030304000000000000" pitchFamily="18" charset="-128"/>
                          <a:ea typeface="ChosunilboNM" panose="02030304000000000000" pitchFamily="18" charset="-128"/>
                          <a:cs typeface="ChosunilboNM" panose="02030304000000000000" pitchFamily="18" charset="-128"/>
                        </a:rPr>
                        <a:t>0.7099</a:t>
                      </a:r>
                      <a:endParaRPr lang="x-none" sz="2000" kern="100" dirty="0">
                        <a:effectLst/>
                        <a:latin typeface="ChosunilboNM" panose="02030304000000000000" pitchFamily="18" charset="-128"/>
                        <a:ea typeface="ChosunilboNM" panose="02030304000000000000" pitchFamily="18" charset="-128"/>
                        <a:cs typeface="ChosunilboNM" panose="02030304000000000000" pitchFamily="18" charset="-12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117309"/>
                  </a:ext>
                </a:extLst>
              </a:tr>
              <a:tr h="549226">
                <a:tc>
                  <a:txBody>
                    <a:bodyPr/>
                    <a:lstStyle/>
                    <a:p>
                      <a:pPr algn="ctr"/>
                      <a:r>
                        <a:rPr lang="en-US" altLang="x-none" sz="2000" kern="100" dirty="0">
                          <a:effectLst/>
                          <a:latin typeface="ChosunilboNM" panose="02030304000000000000" pitchFamily="18" charset="-128"/>
                          <a:ea typeface="ChosunilboNM" panose="02030304000000000000" pitchFamily="18" charset="-128"/>
                          <a:cs typeface="ChosunilboNM" panose="02030304000000000000" pitchFamily="18" charset="-128"/>
                        </a:rPr>
                        <a:t>Augmentation </a:t>
                      </a:r>
                      <a:r>
                        <a:rPr lang="ko-KR" altLang="en-US" sz="2000" kern="100" dirty="0">
                          <a:effectLst/>
                          <a:latin typeface="ChosunilboNM" panose="02030304000000000000" pitchFamily="18" charset="-128"/>
                          <a:ea typeface="ChosunilboNM" panose="02030304000000000000" pitchFamily="18" charset="-128"/>
                          <a:cs typeface="ChosunilboNM" panose="02030304000000000000" pitchFamily="18" charset="-128"/>
                        </a:rPr>
                        <a:t>후</a:t>
                      </a:r>
                      <a:endParaRPr lang="x-none" altLang="x-none" sz="2000" kern="100">
                        <a:effectLst/>
                        <a:latin typeface="ChosunilboNM" panose="02030304000000000000" pitchFamily="18" charset="-128"/>
                        <a:ea typeface="ChosunilboNM" panose="02030304000000000000" pitchFamily="18" charset="-128"/>
                        <a:cs typeface="ChosunilboNM" panose="02030304000000000000" pitchFamily="18" charset="-12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ChosunilboNM" panose="02030304000000000000" pitchFamily="18" charset="-128"/>
                          <a:ea typeface="ChosunilboNM" panose="02030304000000000000" pitchFamily="18" charset="-128"/>
                          <a:cs typeface="ChosunilboNM" panose="02030304000000000000" pitchFamily="18" charset="-128"/>
                        </a:rPr>
                        <a:t>0.9678</a:t>
                      </a:r>
                      <a:endParaRPr lang="x-none" sz="2000" kern="100" dirty="0">
                        <a:effectLst/>
                        <a:latin typeface="ChosunilboNM" panose="02030304000000000000" pitchFamily="18" charset="-128"/>
                        <a:ea typeface="ChosunilboNM" panose="02030304000000000000" pitchFamily="18" charset="-128"/>
                        <a:cs typeface="ChosunilboNM" panose="02030304000000000000" pitchFamily="18" charset="-12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ChosunilboNM" panose="02030304000000000000" pitchFamily="18" charset="-128"/>
                          <a:ea typeface="ChosunilboNM" panose="02030304000000000000" pitchFamily="18" charset="-128"/>
                          <a:cs typeface="ChosunilboNM" panose="02030304000000000000" pitchFamily="18" charset="-128"/>
                        </a:rPr>
                        <a:t>0.9584</a:t>
                      </a:r>
                      <a:endParaRPr lang="x-none" sz="2000" kern="100" dirty="0">
                        <a:effectLst/>
                        <a:latin typeface="ChosunilboNM" panose="02030304000000000000" pitchFamily="18" charset="-128"/>
                        <a:ea typeface="ChosunilboNM" panose="02030304000000000000" pitchFamily="18" charset="-128"/>
                        <a:cs typeface="ChosunilboNM" panose="02030304000000000000" pitchFamily="18" charset="-12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18056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45B8002-FA28-ACB7-6D2A-B1278C4127CA}"/>
              </a:ext>
            </a:extLst>
          </p:cNvPr>
          <p:cNvSpPr txBox="1"/>
          <p:nvPr/>
        </p:nvSpPr>
        <p:spPr>
          <a:xfrm>
            <a:off x="3451686" y="4943191"/>
            <a:ext cx="528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1800" kern="0" dirty="0">
                <a:effectLst/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Epoch = 15, batch size = 128, learning rate = 0.001</a:t>
            </a:r>
            <a:r>
              <a:rPr lang="x-none" altLang="x-none" dirty="0">
                <a:effectLst/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3000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결과</a:t>
            </a:r>
          </a:p>
        </p:txBody>
      </p:sp>
      <p:pic>
        <p:nvPicPr>
          <p:cNvPr id="6" name="그림 5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58B9EE2A-BC98-AECC-82F4-D2A5AFD643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02" y="1655753"/>
            <a:ext cx="5247936" cy="4837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B7F7755-F1C4-6FA7-16EA-A61BC3FEE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245498" cy="483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65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결과</a:t>
            </a:r>
          </a:p>
        </p:txBody>
      </p: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16B18ADB-A128-C07A-EFFA-06BD6416D4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247936" cy="4837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5C9D4536-D37C-76AF-6EF8-CA4E29F4F5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866" y="1690688"/>
            <a:ext cx="5245498" cy="483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3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자동 모니터링 프로그램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33FB1D7-071C-EE0E-7792-2B9027A4758D}"/>
              </a:ext>
            </a:extLst>
          </p:cNvPr>
          <p:cNvSpPr txBox="1">
            <a:spLocks/>
          </p:cNvSpPr>
          <p:nvPr/>
        </p:nvSpPr>
        <p:spPr>
          <a:xfrm>
            <a:off x="838200" y="19054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5000" b="1" u="sng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03</a:t>
            </a:r>
            <a:endParaRPr kumimoji="1" lang="x-none" altLang="en-US" sz="5000" b="1" u="sng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057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프로그램</a:t>
            </a:r>
            <a:r>
              <a:rPr kumimoji="1" lang="en-US" altLang="ko-KR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– </a:t>
            </a:r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메인 화면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3" name="내용 개체 틀 3">
            <a:extLst>
              <a:ext uri="{FF2B5EF4-FFF2-40B4-BE49-F238E27FC236}">
                <a16:creationId xmlns:a16="http://schemas.microsoft.com/office/drawing/2014/main" id="{5A5A0FAE-1A65-0FD4-3EF5-BB5375316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790" y="1543620"/>
            <a:ext cx="7774420" cy="377076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5732BA8-3849-481B-A071-EA93A9307272}"/>
              </a:ext>
            </a:extLst>
          </p:cNvPr>
          <p:cNvSpPr txBox="1">
            <a:spLocks/>
          </p:cNvSpPr>
          <p:nvPr/>
        </p:nvSpPr>
        <p:spPr>
          <a:xfrm>
            <a:off x="2979737" y="5314380"/>
            <a:ext cx="70034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en-US" sz="20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QListWidget</a:t>
            </a:r>
            <a:r>
              <a:rPr kumimoji="1" lang="en-US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: </a:t>
            </a:r>
            <a:r>
              <a:rPr kumimoji="1"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이미지 목록과 결함 목록의 </a:t>
            </a:r>
            <a:r>
              <a:rPr kumimoji="1" lang="en-US" altLang="ko-KR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item</a:t>
            </a:r>
            <a:r>
              <a:rPr kumimoji="1"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을 선택</a:t>
            </a:r>
            <a:endParaRPr kumimoji="1" lang="en-US" altLang="ko-KR" sz="20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algn="ctr"/>
            <a:endParaRPr kumimoji="1" lang="en-US" altLang="ko-KR" sz="20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en-US" sz="20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Qlabel</a:t>
            </a:r>
            <a:r>
              <a:rPr kumimoji="1" lang="en-US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: Training Image</a:t>
            </a:r>
            <a:r>
              <a:rPr kumimoji="1"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와 </a:t>
            </a:r>
            <a:r>
              <a:rPr kumimoji="1" lang="ko-KR" altLang="en-US" sz="20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전처리</a:t>
            </a:r>
            <a:r>
              <a:rPr kumimoji="1"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후 </a:t>
            </a:r>
            <a:r>
              <a:rPr kumimoji="1" lang="en-US" altLang="ko-KR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Image, </a:t>
            </a:r>
            <a:r>
              <a:rPr kumimoji="1"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그래프 출력</a:t>
            </a:r>
            <a:endParaRPr kumimoji="1" lang="x-none" altLang="en-US" sz="20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8504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581" y="5184584"/>
            <a:ext cx="6681546" cy="831272"/>
          </a:xfrm>
        </p:spPr>
        <p:txBody>
          <a:bodyPr>
            <a:normAutofit fontScale="9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en-US" sz="22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QFileDialog</a:t>
            </a:r>
            <a:r>
              <a:rPr kumimoji="1" lang="ko-KR" altLang="en-US" sz="22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를 사용하여 결함 식별을 원하는 폴더 선택</a:t>
            </a:r>
            <a:br>
              <a:rPr kumimoji="1" lang="en-US" altLang="ko-KR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</a:br>
            <a:endParaRPr kumimoji="1" lang="x-none" altLang="en-US" sz="20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3" name="내용 개체 틀 6">
            <a:extLst>
              <a:ext uri="{FF2B5EF4-FFF2-40B4-BE49-F238E27FC236}">
                <a16:creationId xmlns:a16="http://schemas.microsoft.com/office/drawing/2014/main" id="{F0E05A1A-DAE7-6819-B432-9A06E6AFC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1" y="1975988"/>
            <a:ext cx="4649787" cy="2906025"/>
          </a:xfrm>
          <a:prstGeom prst="rect">
            <a:avLst/>
          </a:prstGeom>
        </p:spPr>
      </p:pic>
      <p:sp>
        <p:nvSpPr>
          <p:cNvPr id="4" name="화살표: 오른쪽 8">
            <a:extLst>
              <a:ext uri="{FF2B5EF4-FFF2-40B4-BE49-F238E27FC236}">
                <a16:creationId xmlns:a16="http://schemas.microsoft.com/office/drawing/2014/main" id="{610B2296-BA38-5044-D194-F883C47EF96E}"/>
              </a:ext>
            </a:extLst>
          </p:cNvPr>
          <p:cNvSpPr/>
          <p:nvPr/>
        </p:nvSpPr>
        <p:spPr>
          <a:xfrm>
            <a:off x="5446868" y="3073399"/>
            <a:ext cx="330201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D03824-77AA-D3EA-80DF-483051A21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5987"/>
            <a:ext cx="5408929" cy="290602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CB20FB6-5724-4CD4-969E-4A7E1A4A561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프로그램</a:t>
            </a:r>
            <a:r>
              <a:rPr kumimoji="1" lang="en-US" altLang="ko-KR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–</a:t>
            </a:r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파일 불러오기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AAAF73-B153-44D2-A1D6-FAE6DFCB4E01}"/>
              </a:ext>
            </a:extLst>
          </p:cNvPr>
          <p:cNvSpPr txBox="1">
            <a:spLocks/>
          </p:cNvSpPr>
          <p:nvPr/>
        </p:nvSpPr>
        <p:spPr>
          <a:xfrm>
            <a:off x="2545580" y="5696687"/>
            <a:ext cx="5573183" cy="831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2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이미지 목록의 </a:t>
            </a:r>
            <a:r>
              <a:rPr kumimoji="1" lang="en-US" altLang="ko-KR" sz="22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item </a:t>
            </a:r>
            <a:r>
              <a:rPr kumimoji="1" lang="ko-KR" altLang="en-US" sz="22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클릭시</a:t>
            </a:r>
            <a:r>
              <a:rPr kumimoji="1" lang="ko-KR" altLang="en-US" sz="22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해당 이미지 출력</a:t>
            </a:r>
            <a:br>
              <a:rPr kumimoji="1" lang="en-US" altLang="ko-KR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</a:br>
            <a:endParaRPr kumimoji="1" lang="x-none" altLang="en-US" sz="20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3428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프로그램 </a:t>
            </a:r>
            <a:r>
              <a:rPr kumimoji="1" lang="en-US" altLang="x-none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- </a:t>
            </a:r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실행하기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3" name="내용 개체 틀 5">
            <a:extLst>
              <a:ext uri="{FF2B5EF4-FFF2-40B4-BE49-F238E27FC236}">
                <a16:creationId xmlns:a16="http://schemas.microsoft.com/office/drawing/2014/main" id="{E649D9A9-1F8F-9FBF-B293-F877EC0C44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97987" y="1376473"/>
            <a:ext cx="8305801" cy="750954"/>
          </a:xfrm>
          <a:prstGeom prst="rect">
            <a:avLst/>
          </a:prstGeom>
        </p:spPr>
      </p:pic>
      <p:sp>
        <p:nvSpPr>
          <p:cNvPr id="4" name="화살표: 아래쪽 7">
            <a:extLst>
              <a:ext uri="{FF2B5EF4-FFF2-40B4-BE49-F238E27FC236}">
                <a16:creationId xmlns:a16="http://schemas.microsoft.com/office/drawing/2014/main" id="{2DB2EFFC-5F24-B613-C1FD-86FB6BDCDCC2}"/>
              </a:ext>
            </a:extLst>
          </p:cNvPr>
          <p:cNvSpPr/>
          <p:nvPr/>
        </p:nvSpPr>
        <p:spPr>
          <a:xfrm>
            <a:off x="6347688" y="2247456"/>
            <a:ext cx="406400" cy="393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6A2DD8-89F1-D0F2-3512-4C38837BA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988" y="2753470"/>
            <a:ext cx="8305801" cy="329642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E2F4858-58A3-793B-2D6D-DFD4F8F38088}"/>
              </a:ext>
            </a:extLst>
          </p:cNvPr>
          <p:cNvSpPr txBox="1">
            <a:spLocks/>
          </p:cNvSpPr>
          <p:nvPr/>
        </p:nvSpPr>
        <p:spPr>
          <a:xfrm>
            <a:off x="477983" y="1402775"/>
            <a:ext cx="1828800" cy="714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전처리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완료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4067227-2179-4789-994A-0C15D7C35A62}"/>
              </a:ext>
            </a:extLst>
          </p:cNvPr>
          <p:cNvSpPr txBox="1">
            <a:spLocks/>
          </p:cNvSpPr>
          <p:nvPr/>
        </p:nvSpPr>
        <p:spPr>
          <a:xfrm>
            <a:off x="3256968" y="6216600"/>
            <a:ext cx="5609941" cy="39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결함 위치가 표시된 이미지와 결함 목록을 출력</a:t>
            </a:r>
            <a:endParaRPr kumimoji="1" lang="x-none" altLang="en-US" sz="20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2022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결과 화면 </a:t>
            </a:r>
            <a:r>
              <a:rPr kumimoji="1" lang="en-US" altLang="ko-KR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–</a:t>
            </a:r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결함이 있는 경우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3" name="내용 개체 틀 5">
            <a:extLst>
              <a:ext uri="{FF2B5EF4-FFF2-40B4-BE49-F238E27FC236}">
                <a16:creationId xmlns:a16="http://schemas.microsoft.com/office/drawing/2014/main" id="{7144B9C6-55E6-BB75-1024-BCD680A0BD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6689" y="1690688"/>
            <a:ext cx="7365026" cy="3572194"/>
          </a:xfrm>
          <a:prstGeom prst="rect">
            <a:avLst/>
          </a:prstGeom>
        </p:spPr>
      </p:pic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B6121DDE-30B4-94D3-AEAD-F0FC9E267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388" y="1690688"/>
            <a:ext cx="3211971" cy="35721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FBDB81-3C30-4C62-A9EC-1FA73B216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933" y="5541762"/>
            <a:ext cx="1239604" cy="123960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E03B4E2-7561-4291-AC50-4996C4448361}"/>
              </a:ext>
            </a:extLst>
          </p:cNvPr>
          <p:cNvSpPr txBox="1">
            <a:spLocks/>
          </p:cNvSpPr>
          <p:nvPr/>
        </p:nvSpPr>
        <p:spPr>
          <a:xfrm>
            <a:off x="2918993" y="5774214"/>
            <a:ext cx="3230795" cy="774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Bounding box 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좌표 전달</a:t>
            </a:r>
          </a:p>
        </p:txBody>
      </p:sp>
      <p:sp>
        <p:nvSpPr>
          <p:cNvPr id="7" name="화살표: 위쪽 10">
            <a:extLst>
              <a:ext uri="{FF2B5EF4-FFF2-40B4-BE49-F238E27FC236}">
                <a16:creationId xmlns:a16="http://schemas.microsoft.com/office/drawing/2014/main" id="{DB5222ED-1450-8633-1E72-34DBA616032F}"/>
              </a:ext>
            </a:extLst>
          </p:cNvPr>
          <p:cNvSpPr/>
          <p:nvPr/>
        </p:nvSpPr>
        <p:spPr>
          <a:xfrm>
            <a:off x="3914102" y="5335602"/>
            <a:ext cx="330200" cy="3825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AC952A8-AC35-4B09-6BBA-A312822CC3FA}"/>
              </a:ext>
            </a:extLst>
          </p:cNvPr>
          <p:cNvSpPr txBox="1">
            <a:spLocks/>
          </p:cNvSpPr>
          <p:nvPr/>
        </p:nvSpPr>
        <p:spPr>
          <a:xfrm>
            <a:off x="8086902" y="5526853"/>
            <a:ext cx="4366941" cy="774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Scaling / resizing </a:t>
            </a:r>
            <a:r>
              <a:rPr lang="ko-KR" altLang="en-US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결과 출력</a:t>
            </a:r>
            <a:r>
              <a:rPr lang="en-US" altLang="ko-KR" sz="20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endParaRPr lang="ko-KR" altLang="en-US" sz="20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9288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x-none" altLang="en-US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연구</a:t>
            </a:r>
            <a:r>
              <a:rPr kumimoji="1" lang="ko-KR" altLang="en-US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개요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0F6078C-31DF-65E4-27C5-B37AFF06CCDA}"/>
              </a:ext>
            </a:extLst>
          </p:cNvPr>
          <p:cNvSpPr txBox="1">
            <a:spLocks/>
          </p:cNvSpPr>
          <p:nvPr/>
        </p:nvSpPr>
        <p:spPr>
          <a:xfrm>
            <a:off x="838200" y="19054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5000" b="1" u="sng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01</a:t>
            </a:r>
            <a:endParaRPr kumimoji="1" lang="x-none" altLang="en-US" sz="5000" b="1" u="sng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1837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결과 화면 </a:t>
            </a:r>
            <a:r>
              <a:rPr kumimoji="1" lang="en-US" altLang="ko-KR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–</a:t>
            </a:r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결함이 없는 경우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F2F0CC-BA3C-A7F1-1B20-0E3C11E58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125" y="1728815"/>
            <a:ext cx="9683750" cy="469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83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프로그램</a:t>
            </a:r>
            <a:r>
              <a:rPr kumimoji="1" lang="en-US" altLang="ko-KR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시연 영상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3" name="final">
            <a:hlinkClick r:id="" action="ppaction://media"/>
            <a:extLst>
              <a:ext uri="{FF2B5EF4-FFF2-40B4-BE49-F238E27FC236}">
                <a16:creationId xmlns:a16="http://schemas.microsoft.com/office/drawing/2014/main" id="{9E025D0D-6CB2-5DB8-D437-2B6D617455D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4781" y="1690688"/>
            <a:ext cx="8362437" cy="4703764"/>
          </a:xfrm>
        </p:spPr>
      </p:pic>
    </p:spTree>
    <p:extLst>
      <p:ext uri="{BB962C8B-B14F-4D97-AF65-F5344CB8AC3E}">
        <p14:creationId xmlns:p14="http://schemas.microsoft.com/office/powerpoint/2010/main" val="407064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결론 및 향후 연구 방향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B8E2E50-254A-C286-3970-F509427E855D}"/>
              </a:ext>
            </a:extLst>
          </p:cNvPr>
          <p:cNvSpPr txBox="1">
            <a:spLocks/>
          </p:cNvSpPr>
          <p:nvPr/>
        </p:nvSpPr>
        <p:spPr>
          <a:xfrm>
            <a:off x="838200" y="19054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5000" b="1" u="sng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04</a:t>
            </a:r>
            <a:endParaRPr kumimoji="1" lang="x-none" altLang="en-US" sz="5000" b="1" u="sng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974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결론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74D4F8-7228-90A8-7A02-41B0D862689A}"/>
              </a:ext>
            </a:extLst>
          </p:cNvPr>
          <p:cNvSpPr txBox="1"/>
          <p:nvPr/>
        </p:nvSpPr>
        <p:spPr>
          <a:xfrm>
            <a:off x="838200" y="2183057"/>
            <a:ext cx="105156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데이터 증강을 통한 </a:t>
            </a:r>
            <a:r>
              <a:rPr kumimoji="1" lang="ko-KR" altLang="en-US" sz="25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데이터셋</a:t>
            </a:r>
            <a:r>
              <a:rPr kumimoji="1"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불균형 완화로 모델 성능 향상</a:t>
            </a:r>
            <a:endParaRPr kumimoji="1" lang="en-US" altLang="ko-KR" sz="25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5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5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딥러닝</a:t>
            </a:r>
            <a:r>
              <a:rPr kumimoji="1"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모델을 통해 주어진 </a:t>
            </a:r>
            <a:r>
              <a:rPr kumimoji="1" lang="ko-KR" altLang="en-US" sz="25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데이터셋에서</a:t>
            </a:r>
            <a:r>
              <a:rPr kumimoji="1"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무결함</a:t>
            </a:r>
            <a:r>
              <a:rPr kumimoji="1"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r>
              <a:rPr kumimoji="1"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또는 </a:t>
            </a:r>
            <a:r>
              <a:rPr kumimoji="1"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4 </a:t>
            </a:r>
            <a:r>
              <a:rPr kumimoji="1"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종류의 결함 여부를 분류 가능</a:t>
            </a:r>
            <a:endParaRPr kumimoji="1" lang="en-US" altLang="ko-KR" sz="25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5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모니터링 프로그램으로 결함 종류의 분포 및 결함의 위치와 형태를 간단하게 체크 가능</a:t>
            </a:r>
            <a:endParaRPr kumimoji="1" lang="en-US" altLang="ko-KR" sz="25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5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50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자동 결함 분류 </a:t>
            </a:r>
            <a:r>
              <a:rPr kumimoji="1"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및 모니터링 프로그램을 통하여 시간적</a:t>
            </a:r>
            <a:r>
              <a:rPr kumimoji="1"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/</a:t>
            </a:r>
            <a:r>
              <a:rPr kumimoji="1"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비용적 문제를 완화를 기대할 수 있음</a:t>
            </a:r>
            <a:endParaRPr kumimoji="1" lang="en-US" altLang="ko-KR" sz="25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4153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향후 연구 방향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8D1F5-5FC3-F3E2-6D51-63C6991D2E49}"/>
              </a:ext>
            </a:extLst>
          </p:cNvPr>
          <p:cNvSpPr txBox="1"/>
          <p:nvPr/>
        </p:nvSpPr>
        <p:spPr>
          <a:xfrm>
            <a:off x="838200" y="2182142"/>
            <a:ext cx="105156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학습 모델을 경량화 시켜 모델의 성능을 향상</a:t>
            </a:r>
            <a:endParaRPr kumimoji="1" lang="en-US" altLang="ko-KR" sz="25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5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이번에 사용한 </a:t>
            </a:r>
            <a:r>
              <a:rPr kumimoji="1" lang="en-US" altLang="ko-KR" sz="25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Kaggle</a:t>
            </a:r>
            <a:r>
              <a:rPr kumimoji="1"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의 공개 </a:t>
            </a:r>
            <a:r>
              <a:rPr kumimoji="1" lang="ko-KR" altLang="en-US" sz="25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데이터셋</a:t>
            </a:r>
            <a:r>
              <a:rPr kumimoji="1"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뿐만이 아닌</a:t>
            </a:r>
            <a:r>
              <a:rPr kumimoji="1"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, </a:t>
            </a:r>
            <a:r>
              <a:rPr kumimoji="1"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실제 현장 데이터를 모델에 적용할 수 있는 방향으로 모델 개발</a:t>
            </a:r>
            <a:endParaRPr kumimoji="1" lang="en-US" altLang="ko-KR" sz="25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5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철판의 제조 과정 중 실시간으로 결함을 모니터링 할 수 있는 방향으로 프로그램 개발</a:t>
            </a:r>
            <a:endParaRPr kumimoji="1" lang="en-US" altLang="ko-KR" sz="25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8405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연구</a:t>
            </a:r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배경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B58F16-074A-5DAF-FB64-2A5B68C67F73}"/>
              </a:ext>
            </a:extLst>
          </p:cNvPr>
          <p:cNvSpPr txBox="1"/>
          <p:nvPr/>
        </p:nvSpPr>
        <p:spPr>
          <a:xfrm>
            <a:off x="208548" y="4605275"/>
            <a:ext cx="11774904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철판 관련 산업 부상 </a:t>
            </a:r>
            <a:r>
              <a:rPr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-&gt;</a:t>
            </a: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고품질 철판에 대한 </a:t>
            </a:r>
            <a:r>
              <a:rPr lang="ko-KR" altLang="en-US" sz="2500" dirty="0">
                <a:solidFill>
                  <a:srgbClr val="FF0000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수요 상승</a:t>
            </a:r>
            <a:endParaRPr lang="en-US" altLang="ko-KR" sz="2500" dirty="0">
              <a:solidFill>
                <a:srgbClr val="FF0000"/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철판 제조 과정에서 결함은 필연적</a:t>
            </a:r>
            <a:r>
              <a:rPr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,</a:t>
            </a: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일부 결함 발생시 철판 품질에 </a:t>
            </a:r>
            <a:r>
              <a:rPr lang="ko-KR" altLang="en-US" sz="2500" dirty="0">
                <a:solidFill>
                  <a:srgbClr val="FF0000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치명적인 영향</a:t>
            </a:r>
            <a:endParaRPr lang="en-US" altLang="ko-KR" sz="2500" dirty="0">
              <a:solidFill>
                <a:srgbClr val="FF0000"/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현재 철판 검사 </a:t>
            </a:r>
            <a:r>
              <a:rPr lang="ko-KR" altLang="en-US" sz="2500" dirty="0">
                <a:solidFill>
                  <a:srgbClr val="FF0000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수동</a:t>
            </a: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으로 진행 </a:t>
            </a:r>
            <a:r>
              <a:rPr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-&gt;</a:t>
            </a: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시간 및 비용적인 측면에서 매우 비효율적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모니터링 프로그램을 통하여 결함을 조기 감지하고 결함 검출을 자동화함으로써 운영 </a:t>
            </a:r>
            <a:r>
              <a:rPr lang="ko-KR" altLang="en-US" sz="2500" dirty="0">
                <a:solidFill>
                  <a:srgbClr val="FF0000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효율성 향상</a:t>
            </a:r>
            <a:endParaRPr lang="en-US" altLang="ko-KR" sz="2500" dirty="0">
              <a:solidFill>
                <a:srgbClr val="FF0000"/>
              </a:solidFill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026" name="Picture 2" descr="열연강판 선재 공정 알아보기 / HR Steel / PO강판 / 산세처리">
            <a:extLst>
              <a:ext uri="{FF2B5EF4-FFF2-40B4-BE49-F238E27FC236}">
                <a16:creationId xmlns:a16="http://schemas.microsoft.com/office/drawing/2014/main" id="{1431DCC0-0F89-DC77-68AB-1E2C63686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38"/>
          <a:stretch/>
        </p:blipFill>
        <p:spPr bwMode="auto">
          <a:xfrm>
            <a:off x="2546350" y="1690686"/>
            <a:ext cx="6597650" cy="213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505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연구</a:t>
            </a:r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목적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7144B9C6-55E6-BB75-1024-BCD680A0BD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17808" y="2283690"/>
            <a:ext cx="5535992" cy="26850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22489" y="1605788"/>
            <a:ext cx="4126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2. </a:t>
            </a:r>
            <a:r>
              <a:rPr lang="ko-KR" altLang="en-US" sz="24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자동 모니터링 프로그램 개발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6198" y="1605789"/>
            <a:ext cx="4295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1. </a:t>
            </a:r>
            <a:r>
              <a:rPr lang="ko-KR" altLang="en-US" sz="24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자동 결함 분류 학습 모델 개발</a:t>
            </a:r>
          </a:p>
        </p:txBody>
      </p:sp>
      <p:pic>
        <p:nvPicPr>
          <p:cNvPr id="8" name="그림 6" descr="텍스트, 영수증, 스크린샷, 폰트이(가) 표시된 사진&#10;&#10;자동 생성된 설명">
            <a:extLst>
              <a:ext uri="{FF2B5EF4-FFF2-40B4-BE49-F238E27FC236}">
                <a16:creationId xmlns:a16="http://schemas.microsoft.com/office/drawing/2014/main" id="{1A22ECDB-C88C-77C1-856A-3857FF47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98" y="2163658"/>
            <a:ext cx="4295213" cy="294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8873" y="5561766"/>
            <a:ext cx="10854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딥러닝 모델을 활용하여 철판 코일 이미지에 존재하는 결함들을 자동으로 분류하는 학습 모델 개발</a:t>
            </a:r>
            <a:endParaRPr lang="en-US" altLang="ko-KR" sz="2000" dirty="0">
              <a:latin typeface="ChosunilboNM" panose="02030304000000000000" pitchFamily="18" charset="-127"/>
              <a:ea typeface="ChosunilboNM" panose="02030304000000000000" pitchFamily="18" charset="-127"/>
              <a:cs typeface="ChosunilboNM" panose="02030304000000000000" pitchFamily="18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0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결함 종류의 분포와 철판 코일에 존재하는 결함들을 간편하게 모니터링 할 수 있는 프로그램 개발</a:t>
            </a:r>
          </a:p>
        </p:txBody>
      </p:sp>
    </p:spTree>
    <p:extLst>
      <p:ext uri="{BB962C8B-B14F-4D97-AF65-F5344CB8AC3E}">
        <p14:creationId xmlns:p14="http://schemas.microsoft.com/office/powerpoint/2010/main" val="1955712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연구</a:t>
            </a:r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개요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C627F7-5865-5410-3B8A-479CAACD4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2" y="1969889"/>
            <a:ext cx="3027405" cy="3027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C5397B-9E3E-7E7C-C6A9-2734C8382670}"/>
              </a:ext>
            </a:extLst>
          </p:cNvPr>
          <p:cNvSpPr txBox="1"/>
          <p:nvPr/>
        </p:nvSpPr>
        <p:spPr>
          <a:xfrm>
            <a:off x="1582537" y="5020436"/>
            <a:ext cx="116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데이터셋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B4F9FC-A1C6-F5E4-3975-41A8E2B58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363" y="2000667"/>
            <a:ext cx="1080000" cy="10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64DF9E-F7AD-A745-DBD0-3E386B8C1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385" y="3779221"/>
            <a:ext cx="1080000" cy="10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C447F7-5D0C-D37E-1367-AFEF0A978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416" y="3419221"/>
            <a:ext cx="1800000" cy="18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A52C45-2AA8-737D-30D2-CC210191373F}"/>
              </a:ext>
            </a:extLst>
          </p:cNvPr>
          <p:cNvSpPr txBox="1"/>
          <p:nvPr/>
        </p:nvSpPr>
        <p:spPr>
          <a:xfrm>
            <a:off x="4394299" y="2832530"/>
            <a:ext cx="180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8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Original Image</a:t>
            </a:r>
            <a:endParaRPr kumimoji="1" lang="x-none" altLang="en-US" sz="8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99D02F-4781-56C8-467A-CFF8AE4CDAC3}"/>
              </a:ext>
            </a:extLst>
          </p:cNvPr>
          <p:cNvSpPr txBox="1"/>
          <p:nvPr/>
        </p:nvSpPr>
        <p:spPr>
          <a:xfrm>
            <a:off x="3736387" y="5020436"/>
            <a:ext cx="215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이미지 </a:t>
            </a:r>
            <a:r>
              <a:rPr kumimoji="1" lang="ko-KR" altLang="en-US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전처리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4672FCE-ACDB-4BB9-8C11-1533C665F94C}"/>
              </a:ext>
            </a:extLst>
          </p:cNvPr>
          <p:cNvCxnSpPr>
            <a:cxnSpLocks/>
          </p:cNvCxnSpPr>
          <p:nvPr/>
        </p:nvCxnSpPr>
        <p:spPr>
          <a:xfrm flipH="1">
            <a:off x="4278416" y="3003287"/>
            <a:ext cx="418924" cy="775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56E91B5-1212-D0FA-4B5F-FE7F55C3CD4C}"/>
              </a:ext>
            </a:extLst>
          </p:cNvPr>
          <p:cNvCxnSpPr>
            <a:cxnSpLocks/>
          </p:cNvCxnSpPr>
          <p:nvPr/>
        </p:nvCxnSpPr>
        <p:spPr>
          <a:xfrm>
            <a:off x="4935385" y="2998621"/>
            <a:ext cx="540000" cy="1019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4FE96D-BEE3-9AF8-B69B-D610F043B463}"/>
              </a:ext>
            </a:extLst>
          </p:cNvPr>
          <p:cNvSpPr txBox="1"/>
          <p:nvPr/>
        </p:nvSpPr>
        <p:spPr>
          <a:xfrm>
            <a:off x="4805905" y="4134555"/>
            <a:ext cx="116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…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A6F4991-46C9-D322-A424-966CD47B1C0F}"/>
              </a:ext>
            </a:extLst>
          </p:cNvPr>
          <p:cNvCxnSpPr>
            <a:cxnSpLocks/>
          </p:cNvCxnSpPr>
          <p:nvPr/>
        </p:nvCxnSpPr>
        <p:spPr>
          <a:xfrm>
            <a:off x="2880328" y="3538621"/>
            <a:ext cx="801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8F15AD89-5503-EFB8-069D-8C9289764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807" y="2000667"/>
            <a:ext cx="3108424" cy="3108424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03D4702-DC01-69BC-EB87-CB204484EC34}"/>
              </a:ext>
            </a:extLst>
          </p:cNvPr>
          <p:cNvCxnSpPr>
            <a:cxnSpLocks/>
          </p:cNvCxnSpPr>
          <p:nvPr/>
        </p:nvCxnSpPr>
        <p:spPr>
          <a:xfrm>
            <a:off x="5793734" y="3554879"/>
            <a:ext cx="801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313774-3122-B49F-5717-8DA899830684}"/>
              </a:ext>
            </a:extLst>
          </p:cNvPr>
          <p:cNvSpPr txBox="1"/>
          <p:nvPr/>
        </p:nvSpPr>
        <p:spPr>
          <a:xfrm>
            <a:off x="6875244" y="5029889"/>
            <a:ext cx="175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학습 모델 구축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0CC037F-D50F-639F-73A1-B4D4B50D4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5711" y="2540667"/>
            <a:ext cx="2048089" cy="20480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9F968E-A427-597C-CC7D-E26CF0BDDA8E}"/>
              </a:ext>
            </a:extLst>
          </p:cNvPr>
          <p:cNvSpPr txBox="1"/>
          <p:nvPr/>
        </p:nvSpPr>
        <p:spPr>
          <a:xfrm>
            <a:off x="9610231" y="5029889"/>
            <a:ext cx="1439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자동 모니터링 프로그램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2DB8FF-5E43-B1BA-8D4D-7572B6BE951C}"/>
              </a:ext>
            </a:extLst>
          </p:cNvPr>
          <p:cNvSpPr txBox="1"/>
          <p:nvPr/>
        </p:nvSpPr>
        <p:spPr>
          <a:xfrm>
            <a:off x="4407896" y="3554760"/>
            <a:ext cx="180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6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Data Augmentation</a:t>
            </a:r>
            <a:endParaRPr kumimoji="1" lang="x-none" altLang="en-US" sz="6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C9F9F65-37AB-182D-F392-E53F4E233036}"/>
              </a:ext>
            </a:extLst>
          </p:cNvPr>
          <p:cNvCxnSpPr/>
          <p:nvPr/>
        </p:nvCxnSpPr>
        <p:spPr>
          <a:xfrm>
            <a:off x="9077111" y="2271884"/>
            <a:ext cx="0" cy="25873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867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sz="4400" dirty="0">
                <a:latin typeface="ChosunilboNM" panose="02030304000000000000" pitchFamily="18" charset="-127"/>
                <a:ea typeface="ChosunilboNM" panose="02030304000000000000" pitchFamily="18" charset="-127"/>
                <a:cs typeface="ChosunilboNM" panose="02030304000000000000" pitchFamily="18" charset="-127"/>
              </a:rPr>
              <a:t>자동 결함 분류 학습 모델</a:t>
            </a:r>
            <a:endParaRPr kumimoji="1" lang="x-none" altLang="en-US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33FB1D7-071C-EE0E-7792-2B9027A4758D}"/>
              </a:ext>
            </a:extLst>
          </p:cNvPr>
          <p:cNvSpPr txBox="1">
            <a:spLocks/>
          </p:cNvSpPr>
          <p:nvPr/>
        </p:nvSpPr>
        <p:spPr>
          <a:xfrm>
            <a:off x="838200" y="19054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5000" b="1" u="sng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02</a:t>
            </a:r>
            <a:endParaRPr kumimoji="1" lang="x-none" altLang="en-US" sz="5000" b="1" u="sng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56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데이터셋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51A66DC-2220-50A5-2D26-F973BE1DA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04" y="1887936"/>
            <a:ext cx="4648201" cy="21569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846" y="1690688"/>
            <a:ext cx="6929357" cy="26325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204" y="4687276"/>
            <a:ext cx="11522533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Kaggle</a:t>
            </a: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의 </a:t>
            </a:r>
            <a:r>
              <a:rPr lang="en-US" altLang="ko-KR" sz="25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Severstal</a:t>
            </a:r>
            <a:r>
              <a:rPr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: Steel Defect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약 </a:t>
            </a:r>
            <a:r>
              <a:rPr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13,000</a:t>
            </a: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개의 학습용 이미지</a:t>
            </a:r>
            <a:r>
              <a:rPr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,</a:t>
            </a: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약 </a:t>
            </a:r>
            <a:r>
              <a:rPr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5,000</a:t>
            </a: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개의 테스트용 이미지</a:t>
            </a:r>
            <a:r>
              <a:rPr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,</a:t>
            </a: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모델 학습을 위한 </a:t>
            </a:r>
            <a:r>
              <a:rPr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csv </a:t>
            </a: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파일로 구성</a:t>
            </a:r>
            <a:endParaRPr lang="en-US" altLang="ko-KR" sz="25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각 철판 표면 이미지들에는 결함이 존재할 수 있으며</a:t>
            </a:r>
            <a:r>
              <a:rPr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, </a:t>
            </a: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결함들은 </a:t>
            </a:r>
            <a:r>
              <a:rPr lang="en-US" altLang="ko-KR" sz="2500" b="1" dirty="0">
                <a:solidFill>
                  <a:srgbClr val="FF0000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Pitted, Inclusion, Scratches, Patches</a:t>
            </a: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로 총 </a:t>
            </a:r>
            <a:r>
              <a:rPr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4</a:t>
            </a: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가지가 존재함</a:t>
            </a:r>
          </a:p>
        </p:txBody>
      </p:sp>
    </p:spTree>
    <p:extLst>
      <p:ext uri="{BB962C8B-B14F-4D97-AF65-F5344CB8AC3E}">
        <p14:creationId xmlns:p14="http://schemas.microsoft.com/office/powerpoint/2010/main" val="3625585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24400-EED8-B33B-1A4A-43ED4436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x-none" altLang="en-US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데이터셋</a:t>
            </a:r>
          </a:p>
        </p:txBody>
      </p:sp>
      <p:pic>
        <p:nvPicPr>
          <p:cNvPr id="4" name="내용 개체 틀 3" descr="자연, 우주, 블랙, 그레이이(가) 표시된 사진&#10;&#10;자동 생성된 설명">
            <a:extLst>
              <a:ext uri="{FF2B5EF4-FFF2-40B4-BE49-F238E27FC236}">
                <a16:creationId xmlns:a16="http://schemas.microsoft.com/office/drawing/2014/main" id="{F4239FCB-09FE-AEFF-2CE4-9D0F514AC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365359" cy="1017794"/>
          </a:xfrm>
          <a:prstGeom prst="rect">
            <a:avLst/>
          </a:prstGeom>
        </p:spPr>
      </p:pic>
      <p:pic>
        <p:nvPicPr>
          <p:cNvPr id="5" name="그림 4" descr="블랙, 그래픽, 어둠이(가) 표시된 사진&#10;&#10;자동 생성된 설명">
            <a:extLst>
              <a:ext uri="{FF2B5EF4-FFF2-40B4-BE49-F238E27FC236}">
                <a16:creationId xmlns:a16="http://schemas.microsoft.com/office/drawing/2014/main" id="{45F36D86-1D4D-C91E-0D7D-77C2FD7DE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47243"/>
            <a:ext cx="6365359" cy="10176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615" y="2085540"/>
            <a:ext cx="3810185" cy="15928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457343"/>
            <a:ext cx="121920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각 철판 표면 이미지는 </a:t>
            </a:r>
            <a:r>
              <a:rPr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1600 x 256 </a:t>
            </a: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크기를 가지는 </a:t>
            </a:r>
            <a:r>
              <a:rPr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jpg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5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train.csv</a:t>
            </a:r>
            <a:r>
              <a:rPr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파일은 </a:t>
            </a:r>
            <a:r>
              <a:rPr lang="en-US" altLang="ko-KR" sz="2500" dirty="0" err="1">
                <a:solidFill>
                  <a:srgbClr val="FF0000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ImageId</a:t>
            </a:r>
            <a:r>
              <a:rPr lang="en-US" altLang="ko-KR" sz="2500" dirty="0">
                <a:solidFill>
                  <a:srgbClr val="FF0000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, </a:t>
            </a:r>
            <a:r>
              <a:rPr lang="en-US" altLang="ko-KR" sz="2500" dirty="0" err="1">
                <a:solidFill>
                  <a:srgbClr val="FF0000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ClassId</a:t>
            </a:r>
            <a:r>
              <a:rPr lang="en-US" altLang="ko-KR" sz="2500" dirty="0">
                <a:solidFill>
                  <a:srgbClr val="FF0000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, </a:t>
            </a:r>
            <a:r>
              <a:rPr lang="en-US" altLang="ko-KR" sz="2500" dirty="0" err="1">
                <a:solidFill>
                  <a:srgbClr val="FF0000"/>
                </a:solidFill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EncodedPixels</a:t>
            </a: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의 </a:t>
            </a:r>
            <a:r>
              <a:rPr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3</a:t>
            </a: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가지 값을 가지는 </a:t>
            </a:r>
            <a:r>
              <a:rPr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7,096 </a:t>
            </a: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개의</a:t>
            </a:r>
            <a:r>
              <a:rPr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r>
              <a:rPr lang="ko-KR" altLang="en-US" sz="25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엔트리로</a:t>
            </a: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구성</a:t>
            </a:r>
            <a:endParaRPr lang="en-US" altLang="ko-KR" sz="2500" dirty="0">
              <a:latin typeface="ChosunilboNM" panose="02030304000000000000" pitchFamily="18" charset="-128"/>
              <a:ea typeface="ChosunilboNM" panose="02030304000000000000" pitchFamily="18" charset="-128"/>
              <a:cs typeface="ChosunilboNM" panose="02030304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train.csv </a:t>
            </a: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파일의</a:t>
            </a:r>
            <a:r>
              <a:rPr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r>
              <a:rPr lang="en-US" altLang="ko-KR" sz="2500" dirty="0" err="1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EncodedPixels</a:t>
            </a:r>
            <a:r>
              <a:rPr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</a:t>
            </a: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값으로부터 결함 위치를 나타내는 마스크를 생성할 수 있으며</a:t>
            </a:r>
            <a:r>
              <a:rPr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, </a:t>
            </a: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이를 통해 </a:t>
            </a:r>
            <a:r>
              <a:rPr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Bounding box </a:t>
            </a: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및 </a:t>
            </a:r>
            <a:r>
              <a:rPr lang="en-US" altLang="ko-KR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Segmentation</a:t>
            </a:r>
            <a:r>
              <a:rPr lang="ko-KR" altLang="en-US" sz="2500" dirty="0">
                <a:latin typeface="ChosunilboNM" panose="02030304000000000000" pitchFamily="18" charset="-128"/>
                <a:ea typeface="ChosunilboNM" panose="02030304000000000000" pitchFamily="18" charset="-128"/>
                <a:cs typeface="ChosunilboNM" panose="02030304000000000000" pitchFamily="18" charset="-128"/>
              </a:rPr>
              <a:t> 모델에 적용할 수 있음</a:t>
            </a:r>
          </a:p>
        </p:txBody>
      </p:sp>
    </p:spTree>
    <p:extLst>
      <p:ext uri="{BB962C8B-B14F-4D97-AF65-F5344CB8AC3E}">
        <p14:creationId xmlns:p14="http://schemas.microsoft.com/office/powerpoint/2010/main" val="3172273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851</Words>
  <Application>Microsoft Macintosh PowerPoint</Application>
  <PresentationFormat>와이드스크린</PresentationFormat>
  <Paragraphs>152</Paragraphs>
  <Slides>34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ChosunilboNM</vt:lpstr>
      <vt:lpstr>Chosun Centennial</vt:lpstr>
      <vt:lpstr>Calibri Light</vt:lpstr>
      <vt:lpstr>Arial</vt:lpstr>
      <vt:lpstr>Times New Roman</vt:lpstr>
      <vt:lpstr>Calibri</vt:lpstr>
      <vt:lpstr>Office 테마</vt:lpstr>
      <vt:lpstr>자동 철판 결함 분류를 위한 딥러닝 모델 개발 및  모니터링 프로그램 개발</vt:lpstr>
      <vt:lpstr>목차</vt:lpstr>
      <vt:lpstr>연구 개요</vt:lpstr>
      <vt:lpstr>연구 배경</vt:lpstr>
      <vt:lpstr>연구 목적</vt:lpstr>
      <vt:lpstr>연구 개요</vt:lpstr>
      <vt:lpstr>자동 결함 분류 학습 모델</vt:lpstr>
      <vt:lpstr>데이터셋</vt:lpstr>
      <vt:lpstr>데이터셋</vt:lpstr>
      <vt:lpstr>데이터셋</vt:lpstr>
      <vt:lpstr>데이터 전처리 및 데이터 증강 개요</vt:lpstr>
      <vt:lpstr>데이터 전처리 및 데이터 증강 과정</vt:lpstr>
      <vt:lpstr>데이터 전처리 - 결함 위치 식별</vt:lpstr>
      <vt:lpstr>데이터 전처리 - 결함 부분 이미지 CROP</vt:lpstr>
      <vt:lpstr>데이터 전처리 – 이미지 리사이징</vt:lpstr>
      <vt:lpstr>데이터 증강</vt:lpstr>
      <vt:lpstr>데이터 증강</vt:lpstr>
      <vt:lpstr>증강 전후 데이터셋의 분포</vt:lpstr>
      <vt:lpstr>학습 모델 –Base Model : Xception</vt:lpstr>
      <vt:lpstr>성능 지표</vt:lpstr>
      <vt:lpstr>사용한 모델의 하이퍼파라미터</vt:lpstr>
      <vt:lpstr>결과 개요</vt:lpstr>
      <vt:lpstr>결과</vt:lpstr>
      <vt:lpstr>결과</vt:lpstr>
      <vt:lpstr>자동 모니터링 프로그램</vt:lpstr>
      <vt:lpstr>프로그램 – 메인 화면</vt:lpstr>
      <vt:lpstr>QFileDialog를 사용하여 결함 식별을 원하는 폴더 선택 </vt:lpstr>
      <vt:lpstr>프로그램  - 실행하기</vt:lpstr>
      <vt:lpstr>결과 화면 – 결함이 있는 경우</vt:lpstr>
      <vt:lpstr>결과 화면 – 결함이 없는 경우</vt:lpstr>
      <vt:lpstr>프로그램 시연 영상</vt:lpstr>
      <vt:lpstr>결론 및 향후 연구 방향</vt:lpstr>
      <vt:lpstr>결론</vt:lpstr>
      <vt:lpstr>향후 연구 방향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철판 결함 검출을 위한 딥러닝 기법 설계</dc:title>
  <dc:creator>김유진</dc:creator>
  <cp:lastModifiedBy>김유진</cp:lastModifiedBy>
  <cp:revision>91</cp:revision>
  <dcterms:created xsi:type="dcterms:W3CDTF">2023-06-18T15:01:16Z</dcterms:created>
  <dcterms:modified xsi:type="dcterms:W3CDTF">2023-06-22T18:17:34Z</dcterms:modified>
</cp:coreProperties>
</file>